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1" r:id="rId20"/>
    <p:sldId id="275" r:id="rId21"/>
    <p:sldId id="276" r:id="rId22"/>
    <p:sldId id="278" r:id="rId23"/>
    <p:sldId id="277"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8126C486-E2CA-4F81-8B67-A68230122D28}">
          <p14:sldIdLst>
            <p14:sldId id="256"/>
            <p14:sldId id="257"/>
            <p14:sldId id="258"/>
            <p14:sldId id="259"/>
            <p14:sldId id="260"/>
            <p14:sldId id="261"/>
            <p14:sldId id="262"/>
            <p14:sldId id="263"/>
            <p14:sldId id="264"/>
            <p14:sldId id="265"/>
          </p14:sldIdLst>
        </p14:section>
        <p14:section name="Untitled Section" id="{D3FCC384-4E40-4402-878B-01E0A0ED8C1A}">
          <p14:sldIdLst>
            <p14:sldId id="266"/>
            <p14:sldId id="267"/>
            <p14:sldId id="268"/>
            <p14:sldId id="269"/>
            <p14:sldId id="270"/>
            <p14:sldId id="272"/>
            <p14:sldId id="273"/>
            <p14:sldId id="274"/>
            <p14:sldId id="271"/>
            <p14:sldId id="275"/>
            <p14:sldId id="276"/>
            <p14:sldId id="278"/>
            <p14:sldId id="277"/>
            <p14:sldId id="280"/>
            <p14:sldId id="281"/>
            <p14:sldId id="282"/>
            <p14:sldId id="283"/>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autoAdjust="0"/>
  </p:normalViewPr>
  <p:slideViewPr>
    <p:cSldViewPr snapToGrid="0">
      <p:cViewPr varScale="1">
        <p:scale>
          <a:sx n="71" d="100"/>
          <a:sy n="71" d="100"/>
        </p:scale>
        <p:origin x="-672" y="-96"/>
      </p:cViewPr>
      <p:guideLst>
        <p:guide orient="horz" pos="2160"/>
        <p:guide pos="3840"/>
      </p:guideLst>
    </p:cSldViewPr>
  </p:slideViewPr>
  <p:outlineViewPr>
    <p:cViewPr>
      <p:scale>
        <a:sx n="33" d="100"/>
        <a:sy n="33" d="100"/>
      </p:scale>
      <p:origin x="0" y="2205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1" csCatId="colorful" phldr="1"/>
      <dgm:spPr/>
      <dgm:t>
        <a:bodyPr/>
        <a:lstStyle/>
        <a:p>
          <a:endParaRPr lang="en-US"/>
        </a:p>
      </dgm:t>
    </dgm:pt>
    <dgm:pt modelId="{A6BA014C-D5CD-45B0-A6E8-DE38B4DCEFFA}">
      <dgm:prSet custT="1"/>
      <dgm:spPr/>
      <dgm:t>
        <a:bodyPr/>
        <a:lstStyle/>
        <a:p>
          <a:r>
            <a:rPr lang="en-US" sz="1600" b="0" i="0" dirty="0">
              <a:latin typeface="+mn-lt"/>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mn-lt"/>
            </a:rPr>
            <a:t>No null values present.</a:t>
          </a:r>
          <a:endParaRPr lang="en-US" sz="1600" dirty="0">
            <a:latin typeface="+mn-lt"/>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500" b="0" i="0" dirty="0">
              <a:latin typeface="+mn-lt"/>
            </a:rPr>
            <a:t>22% duplicate fields/records found.</a:t>
          </a:r>
          <a:endParaRPr lang="en-US" sz="1500" dirty="0">
            <a:latin typeface="+mn-lt"/>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300" b="0" i="0" dirty="0">
              <a:latin typeface="+mn-lt"/>
            </a:rPr>
            <a:t>Datatypes of all the columns are objects except for the “Pin Code" column which has integers.</a:t>
          </a:r>
          <a:endParaRPr lang="en-US" sz="1300" dirty="0">
            <a:latin typeface="+mn-lt"/>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DEDF3986-9436-4C49-8F62-61BA3C47DC60}" srcId="{0BDD2C3F-9F64-4AFC-BDFA-99B0FD662495}" destId="{1DBF71A1-A201-4EA1-97EA-DB24F49F7E56}" srcOrd="3" destOrd="0" parTransId="{9DB2FCB8-C29E-4ED4-8FB6-0183F2586A47}" sibTransId="{9E15DBF5-A65E-4418-A7F5-AEB065A17EFD}"/>
    <dgm:cxn modelId="{BEF3E33D-AAE3-46D0-B803-64930AD31E3F}" type="presOf" srcId="{0BDD2C3F-9F64-4AFC-BDFA-99B0FD662495}" destId="{409AB205-CA75-4F34-9950-D1778ABE0C5D}"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485ACDD1-8BA5-4FB5-8790-F1B5BAC86222}" type="presOf" srcId="{A6BA014C-D5CD-45B0-A6E8-DE38B4DCEFFA}" destId="{7B103496-DA0E-4685-89BE-480B410F7FCF}" srcOrd="0" destOrd="0" presId="urn:microsoft.com/office/officeart/2005/8/layout/matrix2"/>
    <dgm:cxn modelId="{9115828E-064B-43A6-8B7B-73931DC5C463}" srcId="{0BDD2C3F-9F64-4AFC-BDFA-99B0FD662495}" destId="{192D9088-0E6C-46F1-9F85-A5FD4F11ECA9}" srcOrd="1" destOrd="0" parTransId="{12D3E03D-B243-4A51-BF2F-2464335A4416}" sibTransId="{8A095F39-0332-4410-8B60-A5C1F66041C0}"/>
    <dgm:cxn modelId="{8C593243-2BBC-4C4A-B2D6-B7295886EAC2}" srcId="{0BDD2C3F-9F64-4AFC-BDFA-99B0FD662495}" destId="{A6BA014C-D5CD-45B0-A6E8-DE38B4DCEFFA}" srcOrd="0" destOrd="0" parTransId="{E1017A9B-2BAD-4A79-858F-3F2A232CC5FC}" sibTransId="{636D1143-B90B-4888-9B22-17B0348BA51B}"/>
    <dgm:cxn modelId="{9A5B3212-7BAB-4FE9-9B07-D3D74F23C04F}" type="presOf" srcId="{192D9088-0E6C-46F1-9F85-A5FD4F11ECA9}" destId="{97980B12-612D-45AF-96B7-86D66152C1E9}"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0" y="133666"/>
          <a:ext cx="4658295" cy="4658295"/>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302789" y="436455"/>
          <a:ext cx="1863318" cy="186331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Shape : 269 rows and 71 columns.</a:t>
          </a:r>
        </a:p>
      </dsp:txBody>
      <dsp:txXfrm>
        <a:off x="393749" y="527415"/>
        <a:ext cx="1681398" cy="1681398"/>
      </dsp:txXfrm>
    </dsp:sp>
    <dsp:sp modelId="{97980B12-612D-45AF-96B7-86D66152C1E9}">
      <dsp:nvSpPr>
        <dsp:cNvPr id="0" name=""/>
        <dsp:cNvSpPr/>
      </dsp:nvSpPr>
      <dsp:spPr>
        <a:xfrm>
          <a:off x="2492187" y="436455"/>
          <a:ext cx="1863318" cy="1863318"/>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No null values present.</a:t>
          </a:r>
          <a:endParaRPr lang="en-US" sz="1600" kern="1200" dirty="0">
            <a:latin typeface="+mn-lt"/>
          </a:endParaRPr>
        </a:p>
      </dsp:txBody>
      <dsp:txXfrm>
        <a:off x="2583147" y="527415"/>
        <a:ext cx="1681398" cy="1681398"/>
      </dsp:txXfrm>
    </dsp:sp>
    <dsp:sp modelId="{65245A7B-7C16-44E2-AEE8-3B675CFCEFDA}">
      <dsp:nvSpPr>
        <dsp:cNvPr id="0" name=""/>
        <dsp:cNvSpPr/>
      </dsp:nvSpPr>
      <dsp:spPr>
        <a:xfrm>
          <a:off x="302789" y="2625853"/>
          <a:ext cx="1863318" cy="1863318"/>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0" i="0" kern="1200" dirty="0">
              <a:latin typeface="+mn-lt"/>
            </a:rPr>
            <a:t>22% duplicate fields/records found.</a:t>
          </a:r>
          <a:endParaRPr lang="en-US" sz="1500" kern="1200" dirty="0">
            <a:latin typeface="+mn-lt"/>
          </a:endParaRPr>
        </a:p>
      </dsp:txBody>
      <dsp:txXfrm>
        <a:off x="393749" y="2716813"/>
        <a:ext cx="1681398" cy="1681398"/>
      </dsp:txXfrm>
    </dsp:sp>
    <dsp:sp modelId="{B80B054A-6F89-48AB-AE26-0079B56D1C05}">
      <dsp:nvSpPr>
        <dsp:cNvPr id="0" name=""/>
        <dsp:cNvSpPr/>
      </dsp:nvSpPr>
      <dsp:spPr>
        <a:xfrm>
          <a:off x="2492187" y="2625853"/>
          <a:ext cx="1863318" cy="1863318"/>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latin typeface="+mn-lt"/>
            </a:rPr>
            <a:t>Datatypes of all the columns are objects except for the “Pin Code" column which has integers.</a:t>
          </a:r>
          <a:endParaRPr lang="en-US" sz="1300" kern="1200" dirty="0">
            <a:latin typeface="+mn-lt"/>
          </a:endParaRPr>
        </a:p>
      </dsp:txBody>
      <dsp:txXfrm>
        <a:off x="2583147" y="2716813"/>
        <a:ext cx="1681398" cy="1681398"/>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374284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227942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1084892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xmlns="" val="260631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157171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386547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3737459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1008155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104961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288455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188177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1917647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415701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575355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319720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411514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pPr/>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2020591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7202859-41E3-4E54-89C9-86A6CF35E14E}" type="datetimeFigureOut">
              <a:rPr lang="en-IN" smtClean="0"/>
              <a:pPr/>
              <a:t>26-09-2022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8AF90D-D78C-4334-88FB-F4AF76440CA7}" type="slidenum">
              <a:rPr lang="en-IN" smtClean="0"/>
              <a:pPr/>
              <a:t>‹#›</a:t>
            </a:fld>
            <a:endParaRPr lang="en-IN"/>
          </a:p>
        </p:txBody>
      </p:sp>
    </p:spTree>
    <p:extLst>
      <p:ext uri="{BB962C8B-B14F-4D97-AF65-F5344CB8AC3E}">
        <p14:creationId xmlns:p14="http://schemas.microsoft.com/office/powerpoint/2010/main" xmlns="" val="22539442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22AA52-08AE-CF3C-E3D8-1B5C9EB41E91}"/>
              </a:ext>
            </a:extLst>
          </p:cNvPr>
          <p:cNvSpPr>
            <a:spLocks noGrp="1"/>
          </p:cNvSpPr>
          <p:nvPr>
            <p:ph type="ctrTitle"/>
          </p:nvPr>
        </p:nvSpPr>
        <p:spPr>
          <a:xfrm>
            <a:off x="1154955" y="1003916"/>
            <a:ext cx="8825658" cy="3329581"/>
          </a:xfrm>
        </p:spPr>
        <p:txBody>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xmlns="" id="{738FB098-B03B-A7C0-BAA2-B64FA903DA27}"/>
              </a:ext>
            </a:extLst>
          </p:cNvPr>
          <p:cNvSpPr>
            <a:spLocks noGrp="1"/>
          </p:cNvSpPr>
          <p:nvPr>
            <p:ph type="subTitle" idx="1"/>
          </p:nvPr>
        </p:nvSpPr>
        <p:spPr>
          <a:xfrm>
            <a:off x="1154955" y="4777380"/>
            <a:ext cx="10796900" cy="870385"/>
          </a:xfrm>
        </p:spPr>
        <p:txBody>
          <a:bodyPr/>
          <a:lstStyle/>
          <a:p>
            <a:r>
              <a:rPr lang="en-US" b="1" i="1" dirty="0">
                <a:solidFill>
                  <a:srgbClr val="FFFF00"/>
                </a:solidFill>
              </a:rPr>
              <a:t>Prepared by : </a:t>
            </a:r>
            <a:r>
              <a:rPr lang="en-US" b="1" i="1" dirty="0" smtClean="0">
                <a:solidFill>
                  <a:srgbClr val="FFFF00"/>
                </a:solidFill>
              </a:rPr>
              <a:t>JAYSHREE SINGH</a:t>
            </a:r>
            <a:r>
              <a:rPr lang="en-US" b="1" i="1" dirty="0" smtClean="0">
                <a:solidFill>
                  <a:srgbClr val="FFFF00"/>
                </a:solidFill>
              </a:rPr>
              <a:t>              </a:t>
            </a:r>
            <a:r>
              <a:rPr lang="en-US" b="1" i="1" dirty="0">
                <a:solidFill>
                  <a:srgbClr val="FFFF00"/>
                </a:solidFill>
              </a:rPr>
              <a:t>****             SME: </a:t>
            </a:r>
            <a:r>
              <a:rPr lang="en-US" b="1" i="1" dirty="0" smtClean="0">
                <a:solidFill>
                  <a:srgbClr val="FFFF00"/>
                </a:solidFill>
              </a:rPr>
              <a:t>MOHD KASHIF</a:t>
            </a:r>
            <a:endParaRPr lang="en-IN" b="1" i="0" dirty="0">
              <a:solidFill>
                <a:srgbClr val="FFFF00"/>
              </a:solidFill>
              <a:effectLst/>
              <a:latin typeface="Open Sans" panose="020B0604020202020204" pitchFamily="34" charset="0"/>
            </a:endParaRPr>
          </a:p>
          <a:p>
            <a:r>
              <a:rPr lang="en-US" b="1" i="1" dirty="0" smtClean="0">
                <a:solidFill>
                  <a:srgbClr val="FFFF00"/>
                </a:solidFill>
              </a:rPr>
              <a:t>FLIP ROBO </a:t>
            </a:r>
            <a:endParaRPr lang="en-US" b="1" i="1" dirty="0">
              <a:solidFill>
                <a:srgbClr val="FFFF00"/>
              </a:solidFill>
            </a:endParaRPr>
          </a:p>
        </p:txBody>
      </p:sp>
      <p:sp>
        <p:nvSpPr>
          <p:cNvPr id="4" name="Subtitle 2">
            <a:extLst>
              <a:ext uri="{FF2B5EF4-FFF2-40B4-BE49-F238E27FC236}">
                <a16:creationId xmlns:a16="http://schemas.microsoft.com/office/drawing/2014/main" xmlns="" id="{7F4D8C31-08F1-D188-CF2A-8582AE0F6C34}"/>
              </a:ext>
            </a:extLst>
          </p:cNvPr>
          <p:cNvSpPr txBox="1">
            <a:spLocks/>
          </p:cNvSpPr>
          <p:nvPr/>
        </p:nvSpPr>
        <p:spPr>
          <a:xfrm>
            <a:off x="7619379" y="4777380"/>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endParaRPr lang="en-US" b="1" i="1" dirty="0">
              <a:solidFill>
                <a:srgbClr val="FFFF00"/>
              </a:solidFill>
            </a:endParaRPr>
          </a:p>
        </p:txBody>
      </p:sp>
      <p:sp>
        <p:nvSpPr>
          <p:cNvPr id="5" name="Subtitle 2">
            <a:extLst>
              <a:ext uri="{FF2B5EF4-FFF2-40B4-BE49-F238E27FC236}">
                <a16:creationId xmlns:a16="http://schemas.microsoft.com/office/drawing/2014/main" xmlns="" id="{875E6177-BA4E-655F-E440-0232ECAB49EE}"/>
              </a:ext>
            </a:extLst>
          </p:cNvPr>
          <p:cNvSpPr txBox="1">
            <a:spLocks/>
          </p:cNvSpPr>
          <p:nvPr/>
        </p:nvSpPr>
        <p:spPr>
          <a:xfrm>
            <a:off x="2541494" y="5338483"/>
            <a:ext cx="2272553" cy="376518"/>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IN" b="1" i="1" dirty="0" smtClean="0">
                <a:solidFill>
                  <a:srgbClr val="FFFF00"/>
                </a:solidFill>
              </a:rPr>
              <a:t>(Internship </a:t>
            </a:r>
            <a:r>
              <a:rPr lang="en-IN" b="1" i="1" dirty="0">
                <a:solidFill>
                  <a:srgbClr val="FFFF00"/>
                </a:solidFill>
              </a:rPr>
              <a:t>batch </a:t>
            </a:r>
            <a:r>
              <a:rPr lang="en-IN" b="1" i="1" dirty="0" smtClean="0">
                <a:solidFill>
                  <a:srgbClr val="FFFF00"/>
                </a:solidFill>
              </a:rPr>
              <a:t>30)</a:t>
            </a:r>
          </a:p>
          <a:p>
            <a:endParaRPr lang="en-IN" b="1" i="1" dirty="0" smtClean="0">
              <a:solidFill>
                <a:srgbClr val="FFFF00"/>
              </a:solidFill>
            </a:endParaRPr>
          </a:p>
          <a:p>
            <a:endParaRPr lang="en-US" b="1" i="1" dirty="0">
              <a:solidFill>
                <a:srgbClr val="FFFF00"/>
              </a:solidFill>
            </a:endParaRPr>
          </a:p>
        </p:txBody>
      </p:sp>
    </p:spTree>
    <p:extLst>
      <p:ext uri="{BB962C8B-B14F-4D97-AF65-F5344CB8AC3E}">
        <p14:creationId xmlns:p14="http://schemas.microsoft.com/office/powerpoint/2010/main" xmlns="" val="2936105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xmlns="" id="{85AE9767-CDA7-E3F9-5F53-423030AA90FE}"/>
              </a:ext>
            </a:extLst>
          </p:cNvPr>
          <p:cNvSpPr>
            <a:spLocks noGrp="1"/>
          </p:cNvSpPr>
          <p:nvPr>
            <p:ph type="title"/>
          </p:nvPr>
        </p:nvSpPr>
        <p:spPr>
          <a:xfrm>
            <a:off x="628358" y="332375"/>
            <a:ext cx="9404350" cy="1400175"/>
          </a:xfrm>
        </p:spPr>
        <p:txBody>
          <a:bodyPr/>
          <a:lstStyle/>
          <a:p>
            <a:r>
              <a:rPr lang="en-US" dirty="0"/>
              <a:t>Exploratory Data Analysis (EDA)</a:t>
            </a:r>
          </a:p>
        </p:txBody>
      </p:sp>
      <p:graphicFrame>
        <p:nvGraphicFramePr>
          <p:cNvPr id="21" name="Table 20">
            <a:extLst>
              <a:ext uri="{FF2B5EF4-FFF2-40B4-BE49-F238E27FC236}">
                <a16:creationId xmlns:a16="http://schemas.microsoft.com/office/drawing/2014/main" xmlns="" id="{C731D262-A892-89C2-E074-5AF6E2A5851D}"/>
              </a:ext>
            </a:extLst>
          </p:cNvPr>
          <p:cNvGraphicFramePr>
            <a:graphicFrameLocks noGrp="1"/>
          </p:cNvGraphicFramePr>
          <p:nvPr>
            <p:extLst>
              <p:ext uri="{D42A27DB-BD31-4B8C-83A1-F6EECF244321}">
                <p14:modId xmlns:p14="http://schemas.microsoft.com/office/powerpoint/2010/main" xmlns="" val="1656324276"/>
              </p:ext>
            </p:extLst>
          </p:nvPr>
        </p:nvGraphicFramePr>
        <p:xfrm>
          <a:off x="386466" y="1732550"/>
          <a:ext cx="11332058" cy="4793075"/>
        </p:xfrm>
        <a:graphic>
          <a:graphicData uri="http://schemas.openxmlformats.org/drawingml/2006/table">
            <a:tbl>
              <a:tblPr firstRow="1" bandRow="1">
                <a:tableStyleId>{5C22544A-7EE6-4342-B048-85BDC9FD1C3A}</a:tableStyleId>
              </a:tblPr>
              <a:tblGrid>
                <a:gridCol w="3011058">
                  <a:extLst>
                    <a:ext uri="{9D8B030D-6E8A-4147-A177-3AD203B41FA5}">
                      <a16:colId xmlns:a16="http://schemas.microsoft.com/office/drawing/2014/main" xmlns="" val="3095958435"/>
                    </a:ext>
                  </a:extLst>
                </a:gridCol>
                <a:gridCol w="8321000">
                  <a:extLst>
                    <a:ext uri="{9D8B030D-6E8A-4147-A177-3AD203B41FA5}">
                      <a16:colId xmlns:a16="http://schemas.microsoft.com/office/drawing/2014/main" xmlns="" val="4052044141"/>
                    </a:ext>
                  </a:extLst>
                </a:gridCol>
              </a:tblGrid>
              <a:tr h="910882">
                <a:tc>
                  <a:txBody>
                    <a:bodyPr/>
                    <a:lstStyle/>
                    <a:p>
                      <a:pPr algn="ctr"/>
                      <a:endParaRPr lang="en-US" dirty="0"/>
                    </a:p>
                    <a:p>
                      <a:pPr algn="ctr"/>
                      <a:r>
                        <a:rPr lang="en-US" dirty="0"/>
                        <a:t>Requirements</a:t>
                      </a:r>
                      <a:endParaRPr lang="en-IN" dirty="0"/>
                    </a:p>
                  </a:txBody>
                  <a:tcPr/>
                </a:tc>
                <a:tc>
                  <a:txBody>
                    <a:bodyPr/>
                    <a:lstStyle/>
                    <a:p>
                      <a:pPr algn="ctr"/>
                      <a:endParaRPr lang="en-US" dirty="0"/>
                    </a:p>
                    <a:p>
                      <a:pPr algn="ctr"/>
                      <a:r>
                        <a:rPr lang="en-US" dirty="0"/>
                        <a:t>Tools  Used</a:t>
                      </a:r>
                      <a:endParaRPr lang="en-IN" dirty="0"/>
                    </a:p>
                  </a:txBody>
                  <a:tcPr/>
                </a:tc>
                <a:extLst>
                  <a:ext uri="{0D108BD9-81ED-4DB2-BD59-A6C34878D82A}">
                    <a16:rowId xmlns:a16="http://schemas.microsoft.com/office/drawing/2014/main" xmlns="" val="776456737"/>
                  </a:ext>
                </a:extLst>
              </a:tr>
              <a:tr h="1294064">
                <a:tc>
                  <a:txBody>
                    <a:bodyPr/>
                    <a:lstStyle/>
                    <a:p>
                      <a:pPr algn="just"/>
                      <a:r>
                        <a:rPr lang="en-US" dirty="0"/>
                        <a:t>Hardware</a:t>
                      </a:r>
                      <a:endParaRPr lang="en-IN" dirty="0"/>
                    </a:p>
                  </a:txBody>
                  <a:tcPr/>
                </a:tc>
                <a:tc>
                  <a:txBody>
                    <a:bodyPr/>
                    <a:lstStyle/>
                    <a:p>
                      <a:pPr algn="just"/>
                      <a:r>
                        <a:rPr lang="en-US" dirty="0"/>
                        <a:t>RAM: 8 GB</a:t>
                      </a:r>
                    </a:p>
                    <a:p>
                      <a:pPr algn="just"/>
                      <a:r>
                        <a:rPr lang="en-US" dirty="0"/>
                        <a:t>CPU : AMD Ryzen 5 3550H with Radeon Vega Mobile </a:t>
                      </a:r>
                      <a:r>
                        <a:rPr lang="en-US" dirty="0" err="1"/>
                        <a:t>Gfx</a:t>
                      </a:r>
                      <a:r>
                        <a:rPr lang="en-US" dirty="0"/>
                        <a:t> 2.10 GHz</a:t>
                      </a:r>
                    </a:p>
                    <a:p>
                      <a:pPr algn="just"/>
                      <a:r>
                        <a:rPr lang="en-US" dirty="0"/>
                        <a:t>GPU : AMD Radeon ™ Vega 8 Graphics and</a:t>
                      </a:r>
                    </a:p>
                    <a:p>
                      <a:pPr algn="just"/>
                      <a:r>
                        <a:rPr lang="en-US" dirty="0"/>
                        <a:t>           NVIDIA GeForce GTX 1650 </a:t>
                      </a:r>
                      <a:r>
                        <a:rPr lang="en-US" dirty="0" err="1"/>
                        <a:t>Ti</a:t>
                      </a:r>
                      <a:endParaRPr lang="en-IN" dirty="0"/>
                    </a:p>
                  </a:txBody>
                  <a:tcPr/>
                </a:tc>
                <a:extLst>
                  <a:ext uri="{0D108BD9-81ED-4DB2-BD59-A6C34878D82A}">
                    <a16:rowId xmlns:a16="http://schemas.microsoft.com/office/drawing/2014/main" xmlns="" val="677858444"/>
                  </a:ext>
                </a:extLst>
              </a:tr>
              <a:tr h="995434">
                <a:tc>
                  <a:txBody>
                    <a:bodyPr/>
                    <a:lstStyle/>
                    <a:p>
                      <a:pPr algn="just"/>
                      <a:r>
                        <a:rPr lang="en-US" dirty="0"/>
                        <a:t>Software</a:t>
                      </a:r>
                      <a:endParaRPr lang="en-IN" dirty="0"/>
                    </a:p>
                  </a:txBody>
                  <a:tcPr/>
                </a:tc>
                <a:tc>
                  <a:txBody>
                    <a:bodyPr/>
                    <a:lstStyle/>
                    <a:p>
                      <a:pPr algn="just"/>
                      <a:r>
                        <a:rPr lang="en-US" dirty="0"/>
                        <a:t>Programming language              : Python</a:t>
                      </a:r>
                    </a:p>
                    <a:p>
                      <a:pPr algn="just"/>
                      <a:r>
                        <a:rPr lang="en-IN" dirty="0"/>
                        <a:t>Distribution                                     : Anaconda Navigator</a:t>
                      </a:r>
                    </a:p>
                    <a:p>
                      <a:pPr algn="just"/>
                      <a:r>
                        <a:rPr lang="en-IN" dirty="0"/>
                        <a:t>Browser based language shell    : Jupyter Notebook</a:t>
                      </a:r>
                    </a:p>
                  </a:txBody>
                  <a:tcPr/>
                </a:tc>
                <a:extLst>
                  <a:ext uri="{0D108BD9-81ED-4DB2-BD59-A6C34878D82A}">
                    <a16:rowId xmlns:a16="http://schemas.microsoft.com/office/drawing/2014/main" xmlns="" val="1259052713"/>
                  </a:ext>
                </a:extLst>
              </a:tr>
              <a:tr h="1592695">
                <a:tc>
                  <a:txBody>
                    <a:bodyPr/>
                    <a:lstStyle/>
                    <a:p>
                      <a:pPr algn="just"/>
                      <a:r>
                        <a:rPr lang="en-US" dirty="0"/>
                        <a:t>Libraries/Packages</a:t>
                      </a:r>
                      <a:endParaRPr lang="en-IN" dirty="0"/>
                    </a:p>
                  </a:txBody>
                  <a:tcPr/>
                </a:tc>
                <a:tc>
                  <a:txBody>
                    <a:bodyPr/>
                    <a:lstStyle/>
                    <a:p>
                      <a:pPr algn="just"/>
                      <a:r>
                        <a:rPr lang="en-US" dirty="0"/>
                        <a:t>Pandas</a:t>
                      </a:r>
                    </a:p>
                    <a:p>
                      <a:pPr algn="just"/>
                      <a:r>
                        <a:rPr lang="en-US" dirty="0"/>
                        <a:t>NumPy</a:t>
                      </a:r>
                    </a:p>
                    <a:p>
                      <a:pPr algn="just"/>
                      <a:r>
                        <a:rPr lang="en-US" dirty="0"/>
                        <a:t>matplotlib</a:t>
                      </a:r>
                    </a:p>
                    <a:p>
                      <a:pPr algn="just"/>
                      <a:r>
                        <a:rPr lang="en-US" dirty="0"/>
                        <a:t>seaborn</a:t>
                      </a:r>
                    </a:p>
                    <a:p>
                      <a:pPr algn="just"/>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510613879"/>
                  </a:ext>
                </a:extLst>
              </a:tr>
            </a:tbl>
          </a:graphicData>
        </a:graphic>
      </p:graphicFrame>
      <p:pic>
        <p:nvPicPr>
          <p:cNvPr id="7" name="Picture 6">
            <a:extLst>
              <a:ext uri="{FF2B5EF4-FFF2-40B4-BE49-F238E27FC236}">
                <a16:creationId xmlns:a16="http://schemas.microsoft.com/office/drawing/2014/main" xmlns="" id="{FE063D38-B561-7578-3BA3-EA10B5F031F0}"/>
              </a:ext>
            </a:extLst>
          </p:cNvPr>
          <p:cNvPicPr>
            <a:picLocks noChangeAspect="1"/>
          </p:cNvPicPr>
          <p:nvPr/>
        </p:nvPicPr>
        <p:blipFill>
          <a:blip r:embed="rId2" cstate="print"/>
          <a:stretch>
            <a:fillRect/>
          </a:stretch>
        </p:blipFill>
        <p:spPr>
          <a:xfrm>
            <a:off x="5082839" y="5170584"/>
            <a:ext cx="1213114" cy="451434"/>
          </a:xfrm>
          <a:prstGeom prst="rect">
            <a:avLst/>
          </a:prstGeom>
        </p:spPr>
      </p:pic>
      <p:pic>
        <p:nvPicPr>
          <p:cNvPr id="6" name="Picture 5">
            <a:extLst>
              <a:ext uri="{FF2B5EF4-FFF2-40B4-BE49-F238E27FC236}">
                <a16:creationId xmlns:a16="http://schemas.microsoft.com/office/drawing/2014/main" xmlns="" id="{D23261A4-B20F-57A2-9241-28805006B105}"/>
              </a:ext>
            </a:extLst>
          </p:cNvPr>
          <p:cNvPicPr>
            <a:picLocks noChangeAspect="1"/>
          </p:cNvPicPr>
          <p:nvPr/>
        </p:nvPicPr>
        <p:blipFill>
          <a:blip r:embed="rId3"/>
          <a:stretch>
            <a:fillRect/>
          </a:stretch>
        </p:blipFill>
        <p:spPr>
          <a:xfrm>
            <a:off x="7274222" y="5161069"/>
            <a:ext cx="1213114" cy="457200"/>
          </a:xfrm>
          <a:prstGeom prst="rect">
            <a:avLst/>
          </a:prstGeom>
        </p:spPr>
      </p:pic>
      <p:pic>
        <p:nvPicPr>
          <p:cNvPr id="11" name="Picture 10">
            <a:extLst>
              <a:ext uri="{FF2B5EF4-FFF2-40B4-BE49-F238E27FC236}">
                <a16:creationId xmlns:a16="http://schemas.microsoft.com/office/drawing/2014/main" xmlns="" id="{C2B6A157-BFAB-C3EE-4747-36AC2B936F4A}"/>
              </a:ext>
            </a:extLst>
          </p:cNvPr>
          <p:cNvPicPr>
            <a:picLocks noChangeAspect="1"/>
          </p:cNvPicPr>
          <p:nvPr/>
        </p:nvPicPr>
        <p:blipFill>
          <a:blip r:embed="rId4"/>
          <a:stretch>
            <a:fillRect/>
          </a:stretch>
        </p:blipFill>
        <p:spPr>
          <a:xfrm>
            <a:off x="9575898" y="5396301"/>
            <a:ext cx="1754507" cy="768244"/>
          </a:xfrm>
          <a:prstGeom prst="rect">
            <a:avLst/>
          </a:prstGeom>
        </p:spPr>
      </p:pic>
      <p:pic>
        <p:nvPicPr>
          <p:cNvPr id="8" name="Picture 7">
            <a:extLst>
              <a:ext uri="{FF2B5EF4-FFF2-40B4-BE49-F238E27FC236}">
                <a16:creationId xmlns:a16="http://schemas.microsoft.com/office/drawing/2014/main" xmlns="" id="{30EA16AE-1700-E255-9D5F-EEB2D501C24D}"/>
              </a:ext>
            </a:extLst>
          </p:cNvPr>
          <p:cNvPicPr>
            <a:picLocks noChangeAspect="1"/>
          </p:cNvPicPr>
          <p:nvPr/>
        </p:nvPicPr>
        <p:blipFill>
          <a:blip r:embed="rId5" cstate="print"/>
          <a:stretch>
            <a:fillRect/>
          </a:stretch>
        </p:blipFill>
        <p:spPr>
          <a:xfrm>
            <a:off x="7274222" y="5939067"/>
            <a:ext cx="1828800" cy="450955"/>
          </a:xfrm>
          <a:prstGeom prst="rect">
            <a:avLst/>
          </a:prstGeom>
        </p:spPr>
      </p:pic>
      <p:pic>
        <p:nvPicPr>
          <p:cNvPr id="10" name="Picture 9">
            <a:extLst>
              <a:ext uri="{FF2B5EF4-FFF2-40B4-BE49-F238E27FC236}">
                <a16:creationId xmlns:a16="http://schemas.microsoft.com/office/drawing/2014/main" xmlns="" id="{D4267350-EF6E-34CF-ABC4-8936A45874D3}"/>
              </a:ext>
            </a:extLst>
          </p:cNvPr>
          <p:cNvPicPr>
            <a:picLocks noChangeAspect="1"/>
          </p:cNvPicPr>
          <p:nvPr/>
        </p:nvPicPr>
        <p:blipFill>
          <a:blip r:embed="rId6"/>
          <a:stretch>
            <a:fillRect/>
          </a:stretch>
        </p:blipFill>
        <p:spPr>
          <a:xfrm>
            <a:off x="9575898" y="4173920"/>
            <a:ext cx="1603277" cy="522294"/>
          </a:xfrm>
          <a:prstGeom prst="rect">
            <a:avLst/>
          </a:prstGeom>
        </p:spPr>
      </p:pic>
      <p:pic>
        <p:nvPicPr>
          <p:cNvPr id="9" name="Picture 8">
            <a:extLst>
              <a:ext uri="{FF2B5EF4-FFF2-40B4-BE49-F238E27FC236}">
                <a16:creationId xmlns:a16="http://schemas.microsoft.com/office/drawing/2014/main" xmlns="" id="{FAE25951-5875-18A4-2584-3E7391DA662B}"/>
              </a:ext>
            </a:extLst>
          </p:cNvPr>
          <p:cNvPicPr>
            <a:picLocks noChangeAspect="1"/>
          </p:cNvPicPr>
          <p:nvPr/>
        </p:nvPicPr>
        <p:blipFill>
          <a:blip r:embed="rId7"/>
          <a:stretch>
            <a:fillRect/>
          </a:stretch>
        </p:blipFill>
        <p:spPr>
          <a:xfrm>
            <a:off x="5082839" y="5939067"/>
            <a:ext cx="1828800" cy="450955"/>
          </a:xfrm>
          <a:prstGeom prst="rect">
            <a:avLst/>
          </a:prstGeom>
        </p:spPr>
      </p:pic>
    </p:spTree>
    <p:extLst>
      <p:ext uri="{BB962C8B-B14F-4D97-AF65-F5344CB8AC3E}">
        <p14:creationId xmlns:p14="http://schemas.microsoft.com/office/powerpoint/2010/main" xmlns="" val="399883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B75F427A-6E9E-E447-D606-940D03CFC7C2}"/>
              </a:ext>
            </a:extLst>
          </p:cNvPr>
          <p:cNvSpPr/>
          <p:nvPr/>
        </p:nvSpPr>
        <p:spPr>
          <a:xfrm>
            <a:off x="781235" y="1109709"/>
            <a:ext cx="5486400" cy="542425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ontent Placeholder 2">
            <a:extLst>
              <a:ext uri="{FF2B5EF4-FFF2-40B4-BE49-F238E27FC236}">
                <a16:creationId xmlns:a16="http://schemas.microsoft.com/office/drawing/2014/main" xmlns="" id="{E5A404AE-9542-9E87-76A1-6E617B137984}"/>
              </a:ext>
            </a:extLst>
          </p:cNvPr>
          <p:cNvGraphicFramePr>
            <a:graphicFrameLocks noGrp="1"/>
          </p:cNvGraphicFramePr>
          <p:nvPr>
            <p:ph idx="1"/>
            <p:extLst>
              <p:ext uri="{D42A27DB-BD31-4B8C-83A1-F6EECF244321}">
                <p14:modId xmlns:p14="http://schemas.microsoft.com/office/powerpoint/2010/main" xmlns="" val="1701406167"/>
              </p:ext>
            </p:extLst>
          </p:nvPr>
        </p:nvGraphicFramePr>
        <p:xfrm>
          <a:off x="1103313" y="1322773"/>
          <a:ext cx="4658295" cy="4925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xmlns="" id="{D2FE2634-D197-8E5B-7A7F-087F618B25B6}"/>
              </a:ext>
            </a:extLst>
          </p:cNvPr>
          <p:cNvSpPr txBox="1"/>
          <p:nvPr/>
        </p:nvSpPr>
        <p:spPr>
          <a:xfrm>
            <a:off x="6578353" y="1189633"/>
            <a:ext cx="4749554" cy="5262979"/>
          </a:xfrm>
          <a:prstGeom prst="rect">
            <a:avLst/>
          </a:prstGeom>
          <a:noFill/>
        </p:spPr>
        <p:txBody>
          <a:bodyPr wrap="square">
            <a:spAutoFit/>
          </a:bodyPr>
          <a:lstStyle/>
          <a:p>
            <a:pPr marL="285750" indent="-285750">
              <a:buFont typeface="Arial" panose="020B0604020202020204" pitchFamily="34" charset="0"/>
              <a:buChar char="•"/>
            </a:pPr>
            <a:r>
              <a:rPr lang="en-US" sz="1600" cap="none" dirty="0">
                <a:ea typeface="Cambria" panose="02040503050406030204" pitchFamily="18" charset="0"/>
              </a:rPr>
              <a:t>First I imported the necessary libraries and loaded the entire dataset in our Jupyter Notebook and renamed the columns.</a:t>
            </a:r>
          </a:p>
          <a:p>
            <a:pPr marL="285750" indent="-285750">
              <a:buFont typeface="Arial" panose="020B0604020202020204" pitchFamily="34" charset="0"/>
              <a:buChar char="•"/>
            </a:pPr>
            <a:endParaRPr lang="en-US" sz="1600"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Then I checked the shape of our dataset and found that we have a total of 269 rows and 71 different columns.</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We don’t have any null values or missing values present in our dataset.</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There is a 22% percent of duplicate records in our dataset however I have chosen to retain that information instead of removing them.</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By checking the data types I came to know that all the columns have an ‘object’ data type except the column representing the Pin Code which has an ‘integer’ data type.</a:t>
            </a:r>
            <a:endParaRPr lang="en-IN" sz="1600" dirty="0"/>
          </a:p>
        </p:txBody>
      </p:sp>
    </p:spTree>
    <p:extLst>
      <p:ext uri="{BB962C8B-B14F-4D97-AF65-F5344CB8AC3E}">
        <p14:creationId xmlns:p14="http://schemas.microsoft.com/office/powerpoint/2010/main" xmlns="" val="184542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32CAA-C3C9-4355-CFCF-C0A3F61BC542}"/>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xmlns="" id="{EC9C7F55-01F3-311E-A387-20D2AF51ABCE}"/>
              </a:ext>
            </a:extLst>
          </p:cNvPr>
          <p:cNvSpPr>
            <a:spLocks noGrp="1"/>
          </p:cNvSpPr>
          <p:nvPr>
            <p:ph idx="1"/>
          </p:nvPr>
        </p:nvSpPr>
        <p:spPr>
          <a:xfrm>
            <a:off x="1103313" y="2052918"/>
            <a:ext cx="5457286" cy="4195481"/>
          </a:xfrm>
        </p:spPr>
        <p:txBody>
          <a:bodyPr>
            <a:normAutofit lnSpcReduction="10000"/>
          </a:bodyPr>
          <a:lstStyle/>
          <a:p>
            <a:r>
              <a:rPr lang="en-US" sz="2000" dirty="0">
                <a:latin typeface="+mn-lt"/>
                <a:cs typeface="Arial"/>
              </a:rPr>
              <a:t>The data is collected from the Indian online shoppers. Our Dataset consists of reviews and feedbacks of customers on 5 top Indian Online Retailers : Amazon, Flipkart, Snapdeal, Myntra and Paytm.</a:t>
            </a:r>
          </a:p>
          <a:p>
            <a:r>
              <a:rPr lang="en-US" sz="2000" dirty="0">
                <a:latin typeface="+mn-lt"/>
                <a:cs typeface="Arial"/>
              </a:rPr>
              <a:t>Questionnaire is formed on the basis of brand strength, brand empathy or commitment, overall customer satisfaction and perceived value for money with intention to recommend.</a:t>
            </a:r>
          </a:p>
          <a:p>
            <a:r>
              <a:rPr lang="en-US" sz="2000" dirty="0">
                <a:latin typeface="+mn-lt"/>
                <a:cs typeface="Arial"/>
              </a:rPr>
              <a:t>Results indicate the e-retail success factors which are very much critical for customer satisfaction and retention.</a:t>
            </a:r>
            <a:endParaRPr lang="en-US" sz="2000" dirty="0">
              <a:latin typeface="+mn-lt"/>
              <a:ea typeface="+mj-lt"/>
              <a:cs typeface="+mj-lt"/>
            </a:endParaRPr>
          </a:p>
          <a:p>
            <a:endParaRPr lang="en-IN" dirty="0">
              <a:latin typeface="+mn-lt"/>
            </a:endParaRPr>
          </a:p>
        </p:txBody>
      </p:sp>
      <p:pic>
        <p:nvPicPr>
          <p:cNvPr id="4" name="Picture 3" descr="Logo&#10;&#10;Description automatically generated">
            <a:extLst>
              <a:ext uri="{FF2B5EF4-FFF2-40B4-BE49-F238E27FC236}">
                <a16:creationId xmlns:a16="http://schemas.microsoft.com/office/drawing/2014/main" xmlns="" id="{23382F30-B021-29FA-8F39-BFABA58FB7AB}"/>
              </a:ext>
            </a:extLst>
          </p:cNvPr>
          <p:cNvPicPr>
            <a:picLocks noChangeAspect="1"/>
          </p:cNvPicPr>
          <p:nvPr/>
        </p:nvPicPr>
        <p:blipFill>
          <a:blip r:embed="rId2"/>
          <a:stretch>
            <a:fillRect/>
          </a:stretch>
        </p:blipFill>
        <p:spPr>
          <a:xfrm>
            <a:off x="7351972" y="2513292"/>
            <a:ext cx="1678643" cy="931293"/>
          </a:xfrm>
          <a:prstGeom prst="rect">
            <a:avLst/>
          </a:prstGeom>
        </p:spPr>
      </p:pic>
      <p:pic>
        <p:nvPicPr>
          <p:cNvPr id="5" name="Picture 4" descr="Logo&#10;&#10;Description automatically generated">
            <a:extLst>
              <a:ext uri="{FF2B5EF4-FFF2-40B4-BE49-F238E27FC236}">
                <a16:creationId xmlns:a16="http://schemas.microsoft.com/office/drawing/2014/main" xmlns="" id="{0596D1B7-DEE1-C665-9060-97BD047D579F}"/>
              </a:ext>
            </a:extLst>
          </p:cNvPr>
          <p:cNvPicPr>
            <a:picLocks noChangeAspect="1"/>
          </p:cNvPicPr>
          <p:nvPr/>
        </p:nvPicPr>
        <p:blipFill>
          <a:blip r:embed="rId3"/>
          <a:stretch>
            <a:fillRect/>
          </a:stretch>
        </p:blipFill>
        <p:spPr>
          <a:xfrm>
            <a:off x="9769961" y="2489338"/>
            <a:ext cx="1723467" cy="937933"/>
          </a:xfrm>
          <a:prstGeom prst="rect">
            <a:avLst/>
          </a:prstGeom>
        </p:spPr>
      </p:pic>
      <p:pic>
        <p:nvPicPr>
          <p:cNvPr id="6" name="Picture 5" descr="Logo&#10;&#10;Description automatically generated">
            <a:extLst>
              <a:ext uri="{FF2B5EF4-FFF2-40B4-BE49-F238E27FC236}">
                <a16:creationId xmlns:a16="http://schemas.microsoft.com/office/drawing/2014/main" xmlns="" id="{AF8367C8-90B1-6AF8-EB4B-342E0B8605A5}"/>
              </a:ext>
            </a:extLst>
          </p:cNvPr>
          <p:cNvPicPr>
            <a:picLocks noChangeAspect="1"/>
          </p:cNvPicPr>
          <p:nvPr/>
        </p:nvPicPr>
        <p:blipFill>
          <a:blip r:embed="rId4"/>
          <a:stretch>
            <a:fillRect/>
          </a:stretch>
        </p:blipFill>
        <p:spPr>
          <a:xfrm>
            <a:off x="9825992" y="3656065"/>
            <a:ext cx="1667436" cy="931075"/>
          </a:xfrm>
          <a:prstGeom prst="rect">
            <a:avLst/>
          </a:prstGeom>
        </p:spPr>
      </p:pic>
      <p:pic>
        <p:nvPicPr>
          <p:cNvPr id="7" name="Picture 6">
            <a:extLst>
              <a:ext uri="{FF2B5EF4-FFF2-40B4-BE49-F238E27FC236}">
                <a16:creationId xmlns:a16="http://schemas.microsoft.com/office/drawing/2014/main" xmlns="" id="{79E63501-A1B0-D3F2-9BEA-AD1396F5CBDE}"/>
              </a:ext>
            </a:extLst>
          </p:cNvPr>
          <p:cNvPicPr>
            <a:picLocks noChangeAspect="1"/>
          </p:cNvPicPr>
          <p:nvPr/>
        </p:nvPicPr>
        <p:blipFill>
          <a:blip r:embed="rId5"/>
          <a:stretch>
            <a:fillRect/>
          </a:stretch>
        </p:blipFill>
        <p:spPr>
          <a:xfrm>
            <a:off x="8191293" y="4994495"/>
            <a:ext cx="2667000" cy="651076"/>
          </a:xfrm>
          <a:prstGeom prst="rect">
            <a:avLst/>
          </a:prstGeom>
        </p:spPr>
      </p:pic>
      <p:pic>
        <p:nvPicPr>
          <p:cNvPr id="8" name="Picture 7">
            <a:extLst>
              <a:ext uri="{FF2B5EF4-FFF2-40B4-BE49-F238E27FC236}">
                <a16:creationId xmlns:a16="http://schemas.microsoft.com/office/drawing/2014/main" xmlns="" id="{633DC1B2-BFD1-B2BE-CC4B-2052AB5B1AC8}"/>
              </a:ext>
            </a:extLst>
          </p:cNvPr>
          <p:cNvPicPr>
            <a:picLocks noChangeAspect="1"/>
          </p:cNvPicPr>
          <p:nvPr/>
        </p:nvPicPr>
        <p:blipFill>
          <a:blip r:embed="rId6"/>
          <a:stretch>
            <a:fillRect/>
          </a:stretch>
        </p:blipFill>
        <p:spPr>
          <a:xfrm>
            <a:off x="7351972" y="3767905"/>
            <a:ext cx="2110082" cy="762624"/>
          </a:xfrm>
          <a:prstGeom prst="rect">
            <a:avLst/>
          </a:prstGeom>
        </p:spPr>
      </p:pic>
      <p:sp>
        <p:nvSpPr>
          <p:cNvPr id="10" name="TextBox 9">
            <a:extLst>
              <a:ext uri="{FF2B5EF4-FFF2-40B4-BE49-F238E27FC236}">
                <a16:creationId xmlns:a16="http://schemas.microsoft.com/office/drawing/2014/main" xmlns="" id="{298311F7-ECB7-B4FC-87B1-773556432DFC}"/>
              </a:ext>
            </a:extLst>
          </p:cNvPr>
          <p:cNvSpPr txBox="1"/>
          <p:nvPr/>
        </p:nvSpPr>
        <p:spPr>
          <a:xfrm>
            <a:off x="7456810" y="1872259"/>
            <a:ext cx="4010487" cy="369332"/>
          </a:xfrm>
          <a:prstGeom prst="rect">
            <a:avLst/>
          </a:prstGeom>
          <a:noFill/>
        </p:spPr>
        <p:txBody>
          <a:bodyPr wrap="square">
            <a:spAutoFit/>
          </a:bodyPr>
          <a:lstStyle/>
          <a:p>
            <a:pPr marL="0" indent="0">
              <a:buNone/>
            </a:pPr>
            <a:r>
              <a:rPr lang="en-US" dirty="0"/>
              <a:t>The top 5 Indian Online Retailers:</a:t>
            </a:r>
            <a:endParaRPr lang="en-IN" dirty="0"/>
          </a:p>
        </p:txBody>
      </p:sp>
    </p:spTree>
    <p:extLst>
      <p:ext uri="{BB962C8B-B14F-4D97-AF65-F5344CB8AC3E}">
        <p14:creationId xmlns:p14="http://schemas.microsoft.com/office/powerpoint/2010/main" xmlns="" val="8819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78952C-91DC-CF8C-8958-5A08865DB51F}"/>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xmlns="" id="{71E3E314-2C9E-9D17-1D0E-3369C0CFA563}"/>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latin typeface="+mn-lt"/>
              </a:rPr>
              <a:t>What is Data Visualization? Data visualization is defined as a graphical representation that contains the information and the data.</a:t>
            </a:r>
          </a:p>
          <a:p>
            <a:pPr>
              <a:buFont typeface="Wingdings" panose="05000000000000000000" pitchFamily="2" charset="2"/>
              <a:buChar char="Ø"/>
            </a:pPr>
            <a:r>
              <a:rPr lang="en-US" dirty="0">
                <a:latin typeface="+mn-lt"/>
              </a:rPr>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latin typeface="+mn-lt"/>
              </a:rPr>
              <a:t>Different Types of Analysis for Data Visualization are</a:t>
            </a:r>
            <a:br>
              <a:rPr lang="en-US" dirty="0">
                <a:latin typeface="+mn-lt"/>
              </a:rPr>
            </a:br>
            <a:r>
              <a:rPr lang="en-US" dirty="0">
                <a:latin typeface="+mn-lt"/>
              </a:rPr>
              <a:t/>
            </a:r>
            <a:br>
              <a:rPr lang="en-US" dirty="0">
                <a:latin typeface="+mn-lt"/>
              </a:rPr>
            </a:br>
            <a:r>
              <a:rPr lang="en-US" dirty="0">
                <a:latin typeface="+mn-lt"/>
              </a:rPr>
              <a:t>Univariate Analysis: In the univariate analysis, we will be using a single feature to analyze almost all of its properties.</a:t>
            </a:r>
            <a:br>
              <a:rPr lang="en-US" dirty="0">
                <a:latin typeface="+mn-lt"/>
              </a:rPr>
            </a:br>
            <a:r>
              <a:rPr lang="en-US" dirty="0">
                <a:latin typeface="+mn-lt"/>
              </a:rPr>
              <a:t/>
            </a:r>
            <a:br>
              <a:rPr lang="en-US" dirty="0">
                <a:latin typeface="+mn-lt"/>
              </a:rPr>
            </a:br>
            <a:r>
              <a:rPr lang="en-US" dirty="0">
                <a:latin typeface="+mn-lt"/>
              </a:rPr>
              <a:t>Bivariate Analysis: When we compare the data between exactly 2 features then it is known as bivariate analysis.</a:t>
            </a:r>
            <a:br>
              <a:rPr lang="en-US" dirty="0">
                <a:latin typeface="+mn-lt"/>
              </a:rPr>
            </a:br>
            <a:r>
              <a:rPr lang="en-US" dirty="0">
                <a:latin typeface="+mn-lt"/>
              </a:rPr>
              <a:t/>
            </a:r>
            <a:br>
              <a:rPr lang="en-US" dirty="0">
                <a:latin typeface="+mn-lt"/>
              </a:rPr>
            </a:br>
            <a:r>
              <a:rPr lang="en-US" dirty="0">
                <a:latin typeface="+mn-lt"/>
              </a:rPr>
              <a:t>Multivariate Analysis: In the multivariate analysis, we will be comparing more than 2 variables.</a:t>
            </a:r>
          </a:p>
          <a:p>
            <a:endParaRPr lang="en-IN" dirty="0">
              <a:latin typeface="+mn-lt"/>
            </a:endParaRPr>
          </a:p>
        </p:txBody>
      </p:sp>
    </p:spTree>
    <p:extLst>
      <p:ext uri="{BB962C8B-B14F-4D97-AF65-F5344CB8AC3E}">
        <p14:creationId xmlns:p14="http://schemas.microsoft.com/office/powerpoint/2010/main" xmlns="" val="8239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9D30F-95EA-E13E-5E0C-3D829543EE94}"/>
              </a:ext>
            </a:extLst>
          </p:cNvPr>
          <p:cNvSpPr>
            <a:spLocks noGrp="1"/>
          </p:cNvSpPr>
          <p:nvPr>
            <p:ph type="title"/>
          </p:nvPr>
        </p:nvSpPr>
        <p:spPr/>
        <p:txBody>
          <a:bodyPr/>
          <a:lstStyle/>
          <a:p>
            <a:r>
              <a:rPr lang="en-US" dirty="0"/>
              <a:t>Univariate Analysis:</a:t>
            </a:r>
            <a:endParaRPr lang="en-IN" dirty="0"/>
          </a:p>
        </p:txBody>
      </p:sp>
      <p:pic>
        <p:nvPicPr>
          <p:cNvPr id="4" name="Picture Placeholder 5">
            <a:extLst>
              <a:ext uri="{FF2B5EF4-FFF2-40B4-BE49-F238E27FC236}">
                <a16:creationId xmlns:a16="http://schemas.microsoft.com/office/drawing/2014/main" xmlns="" id="{0DFB407D-8A16-4D34-F2A2-99C78F679A2B}"/>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rcRect t="23018" b="23018"/>
          <a:stretch>
            <a:fillRect/>
          </a:stretch>
        </p:blipFill>
        <p:spPr>
          <a:xfrm>
            <a:off x="646111" y="1815484"/>
            <a:ext cx="5829300" cy="4324540"/>
          </a:xfrm>
          <a:solidFill>
            <a:schemeClr val="accent2">
              <a:lumMod val="20000"/>
              <a:lumOff val="80000"/>
            </a:schemeClr>
          </a:solidFill>
        </p:spPr>
      </p:pic>
      <p:sp>
        <p:nvSpPr>
          <p:cNvPr id="6" name="TextBox 5">
            <a:extLst>
              <a:ext uri="{FF2B5EF4-FFF2-40B4-BE49-F238E27FC236}">
                <a16:creationId xmlns:a16="http://schemas.microsoft.com/office/drawing/2014/main" xmlns="" id="{AB5BE94D-78D1-D20E-78D6-7EE1FFF4EE21}"/>
              </a:ext>
            </a:extLst>
          </p:cNvPr>
          <p:cNvSpPr txBox="1"/>
          <p:nvPr/>
        </p:nvSpPr>
        <p:spPr>
          <a:xfrm>
            <a:off x="7714696" y="1951973"/>
            <a:ext cx="3424560" cy="3693319"/>
          </a:xfrm>
          <a:prstGeom prst="rect">
            <a:avLst/>
          </a:prstGeom>
          <a:noFill/>
        </p:spPr>
        <p:txBody>
          <a:bodyPr wrap="square">
            <a:spAutoFit/>
          </a:bodyPr>
          <a:lstStyle/>
          <a:p>
            <a:pPr marL="285750" indent="-285750">
              <a:buFont typeface="Arial" panose="020B0604020202020204" pitchFamily="34" charset="0"/>
              <a:buChar char="•"/>
            </a:pPr>
            <a:r>
              <a:rPr lang="en-US" dirty="0"/>
              <a:t>With the help of count plots I was able to get the total number of rows covered by each unique categorical value present in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xmlns="" val="4144778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6F780-650B-6937-0A3C-BFEA45C9F9B0}"/>
              </a:ext>
            </a:extLst>
          </p:cNvPr>
          <p:cNvSpPr>
            <a:spLocks noGrp="1"/>
          </p:cNvSpPr>
          <p:nvPr>
            <p:ph type="title"/>
          </p:nvPr>
        </p:nvSpPr>
        <p:spPr/>
        <p:txBody>
          <a:bodyPr/>
          <a:lstStyle/>
          <a:p>
            <a:r>
              <a:rPr lang="en-US" dirty="0"/>
              <a:t>Bivariate Analysis:</a:t>
            </a:r>
            <a:endParaRPr lang="en-IN" dirty="0"/>
          </a:p>
        </p:txBody>
      </p:sp>
      <p:pic>
        <p:nvPicPr>
          <p:cNvPr id="4" name="Picture Placeholder 5">
            <a:extLst>
              <a:ext uri="{FF2B5EF4-FFF2-40B4-BE49-F238E27FC236}">
                <a16:creationId xmlns:a16="http://schemas.microsoft.com/office/drawing/2014/main" xmlns="" id="{3B08F5A1-9E2F-1480-C0F6-A456BDFF6FAF}"/>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rcRect t="23552" b="23552"/>
          <a:stretch>
            <a:fillRect/>
          </a:stretch>
        </p:blipFill>
        <p:spPr>
          <a:xfrm>
            <a:off x="749439" y="1906744"/>
            <a:ext cx="6636489" cy="4195762"/>
          </a:xfrm>
          <a:solidFill>
            <a:schemeClr val="accent2">
              <a:lumMod val="20000"/>
              <a:lumOff val="80000"/>
            </a:schemeClr>
          </a:solidFill>
        </p:spPr>
      </p:pic>
      <p:sp>
        <p:nvSpPr>
          <p:cNvPr id="6" name="TextBox 5">
            <a:extLst>
              <a:ext uri="{FF2B5EF4-FFF2-40B4-BE49-F238E27FC236}">
                <a16:creationId xmlns:a16="http://schemas.microsoft.com/office/drawing/2014/main" xmlns="" id="{BEF91E97-32A8-02EE-C6BF-5B5C47DDCE65}"/>
              </a:ext>
            </a:extLst>
          </p:cNvPr>
          <p:cNvSpPr txBox="1"/>
          <p:nvPr/>
        </p:nvSpPr>
        <p:spPr>
          <a:xfrm>
            <a:off x="8574845" y="1603968"/>
            <a:ext cx="2951977" cy="4801314"/>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xmlns="" val="397721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6F780-650B-6937-0A3C-BFEA45C9F9B0}"/>
              </a:ext>
            </a:extLst>
          </p:cNvPr>
          <p:cNvSpPr>
            <a:spLocks noGrp="1"/>
          </p:cNvSpPr>
          <p:nvPr>
            <p:ph type="title"/>
          </p:nvPr>
        </p:nvSpPr>
        <p:spPr/>
        <p:txBody>
          <a:bodyPr/>
          <a:lstStyle/>
          <a:p>
            <a:r>
              <a:rPr lang="en-US" dirty="0"/>
              <a:t>Bivariate Analysis:</a:t>
            </a:r>
            <a:endParaRPr lang="en-IN" dirty="0"/>
          </a:p>
        </p:txBody>
      </p:sp>
      <p:sp>
        <p:nvSpPr>
          <p:cNvPr id="6" name="TextBox 5">
            <a:extLst>
              <a:ext uri="{FF2B5EF4-FFF2-40B4-BE49-F238E27FC236}">
                <a16:creationId xmlns:a16="http://schemas.microsoft.com/office/drawing/2014/main" xmlns="" id="{BEF91E97-32A8-02EE-C6BF-5B5C47DDCE65}"/>
              </a:ext>
            </a:extLst>
          </p:cNvPr>
          <p:cNvSpPr txBox="1"/>
          <p:nvPr/>
        </p:nvSpPr>
        <p:spPr>
          <a:xfrm>
            <a:off x="8248667" y="1756305"/>
            <a:ext cx="3297222" cy="4247317"/>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“Age” column showing the legend accordingly.</a:t>
            </a:r>
            <a:endParaRPr lang="en-IN" dirty="0"/>
          </a:p>
          <a:p>
            <a:pPr marL="285750" indent="-285750">
              <a:buFont typeface="Arial" panose="020B0604020202020204" pitchFamily="34" charset="0"/>
              <a:buChar char="•"/>
            </a:pPr>
            <a:endParaRPr lang="en-IN" dirty="0"/>
          </a:p>
        </p:txBody>
      </p:sp>
      <p:pic>
        <p:nvPicPr>
          <p:cNvPr id="7" name="Picture Placeholder 5">
            <a:extLst>
              <a:ext uri="{FF2B5EF4-FFF2-40B4-BE49-F238E27FC236}">
                <a16:creationId xmlns:a16="http://schemas.microsoft.com/office/drawing/2014/main" xmlns="" id="{E1ACE31A-015C-5872-A0FD-47D0E7865A2D}"/>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rcRect t="23552" b="23552"/>
          <a:stretch>
            <a:fillRect/>
          </a:stretch>
        </p:blipFill>
        <p:spPr>
          <a:xfrm>
            <a:off x="989136" y="1697531"/>
            <a:ext cx="6636489" cy="4195762"/>
          </a:xfrm>
        </p:spPr>
      </p:pic>
    </p:spTree>
    <p:extLst>
      <p:ext uri="{BB962C8B-B14F-4D97-AF65-F5344CB8AC3E}">
        <p14:creationId xmlns:p14="http://schemas.microsoft.com/office/powerpoint/2010/main" xmlns="" val="256893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xmlns="" id="{BEF91E97-32A8-02EE-C6BF-5B5C47DDCE65}"/>
              </a:ext>
            </a:extLst>
          </p:cNvPr>
          <p:cNvSpPr txBox="1"/>
          <p:nvPr/>
        </p:nvSpPr>
        <p:spPr>
          <a:xfrm>
            <a:off x="8065603" y="1798627"/>
            <a:ext cx="3663350" cy="3970318"/>
          </a:xfrm>
          <a:prstGeom prst="rect">
            <a:avLst/>
          </a:prstGeom>
          <a:noFill/>
        </p:spPr>
        <p:txBody>
          <a:bodyPr wrap="square">
            <a:spAutoFit/>
          </a:bodyPr>
          <a:lstStyle/>
          <a:p>
            <a:pPr marL="285750" indent="-285750">
              <a:buFont typeface="Arial" panose="020B0604020202020204" pitchFamily="34" charset="0"/>
              <a:buChar char="•"/>
            </a:pPr>
            <a:r>
              <a:rPr lang="en-US" dirty="0"/>
              <a:t>I used the histogram after encoding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histogram only understand numeric values it would not have generated a diagrammatic representation of object datatype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encoding was complete the histograms showed the information.</a:t>
            </a:r>
            <a:endParaRPr lang="en-IN" dirty="0"/>
          </a:p>
        </p:txBody>
      </p:sp>
      <p:pic>
        <p:nvPicPr>
          <p:cNvPr id="10" name="Content Placeholder 9">
            <a:extLst>
              <a:ext uri="{FF2B5EF4-FFF2-40B4-BE49-F238E27FC236}">
                <a16:creationId xmlns:a16="http://schemas.microsoft.com/office/drawing/2014/main" xmlns="" id="{0564A49F-11A7-0F5B-8C2B-F84634C1D6EC}"/>
              </a:ext>
            </a:extLst>
          </p:cNvPr>
          <p:cNvPicPr>
            <a:picLocks noGrp="1" noChangeAspect="1"/>
          </p:cNvPicPr>
          <p:nvPr>
            <p:ph idx="1"/>
          </p:nvPr>
        </p:nvPicPr>
        <p:blipFill>
          <a:blip r:embed="rId2"/>
          <a:stretch>
            <a:fillRect/>
          </a:stretch>
        </p:blipFill>
        <p:spPr>
          <a:xfrm>
            <a:off x="529869" y="1291059"/>
            <a:ext cx="7362379" cy="4985454"/>
          </a:xfrm>
          <a:prstGeom prst="rect">
            <a:avLst/>
          </a:prstGeom>
        </p:spPr>
      </p:pic>
    </p:spTree>
    <p:extLst>
      <p:ext uri="{BB962C8B-B14F-4D97-AF65-F5344CB8AC3E}">
        <p14:creationId xmlns:p14="http://schemas.microsoft.com/office/powerpoint/2010/main" xmlns="" val="90775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xmlns="" id="{BEF91E97-32A8-02EE-C6BF-5B5C47DDCE65}"/>
              </a:ext>
            </a:extLst>
          </p:cNvPr>
          <p:cNvSpPr txBox="1"/>
          <p:nvPr/>
        </p:nvSpPr>
        <p:spPr>
          <a:xfrm>
            <a:off x="8065603" y="1798627"/>
            <a:ext cx="3663350" cy="3693319"/>
          </a:xfrm>
          <a:prstGeom prst="rect">
            <a:avLst/>
          </a:prstGeom>
          <a:noFill/>
        </p:spPr>
        <p:txBody>
          <a:bodyPr wrap="square">
            <a:spAutoFit/>
          </a:bodyPr>
          <a:lstStyle/>
          <a:p>
            <a:pPr marL="285750" indent="-285750">
              <a:buFont typeface="Arial" panose="020B0604020202020204" pitchFamily="34" charset="0"/>
              <a:buChar char="•"/>
            </a:pPr>
            <a:r>
              <a:rPr lang="en-US" dirty="0"/>
              <a:t>I used the heatmap on the encoded dataset to see the correlation details between the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Even on the Jupyter Notebook the picture was too tiny however seeing the color combinations I was able to figure out that there is no multi collinearity concern between the columns.</a:t>
            </a:r>
            <a:endParaRPr lang="en-IN" dirty="0"/>
          </a:p>
        </p:txBody>
      </p:sp>
      <p:pic>
        <p:nvPicPr>
          <p:cNvPr id="5" name="Content Placeholder 4">
            <a:extLst>
              <a:ext uri="{FF2B5EF4-FFF2-40B4-BE49-F238E27FC236}">
                <a16:creationId xmlns:a16="http://schemas.microsoft.com/office/drawing/2014/main" xmlns="" id="{8020274A-2580-75F5-DCCE-2C721A36AA98}"/>
              </a:ext>
            </a:extLst>
          </p:cNvPr>
          <p:cNvPicPr>
            <a:picLocks noGrp="1" noChangeAspect="1"/>
          </p:cNvPicPr>
          <p:nvPr>
            <p:ph idx="1"/>
          </p:nvPr>
        </p:nvPicPr>
        <p:blipFill>
          <a:blip r:embed="rId2"/>
          <a:stretch>
            <a:fillRect/>
          </a:stretch>
        </p:blipFill>
        <p:spPr>
          <a:xfrm>
            <a:off x="594805" y="1233997"/>
            <a:ext cx="7226422" cy="5149048"/>
          </a:xfrm>
          <a:prstGeom prst="rect">
            <a:avLst/>
          </a:prstGeom>
        </p:spPr>
      </p:pic>
    </p:spTree>
    <p:extLst>
      <p:ext uri="{BB962C8B-B14F-4D97-AF65-F5344CB8AC3E}">
        <p14:creationId xmlns:p14="http://schemas.microsoft.com/office/powerpoint/2010/main" xmlns="" val="12250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4ADBBD-0B4C-2B21-1794-B84927D19F67}"/>
              </a:ext>
            </a:extLst>
          </p:cNvPr>
          <p:cNvSpPr>
            <a:spLocks noGrp="1"/>
          </p:cNvSpPr>
          <p:nvPr>
            <p:ph type="title"/>
          </p:nvPr>
        </p:nvSpPr>
        <p:spPr/>
        <p:txBody>
          <a:bodyPr/>
          <a:lstStyle/>
          <a:p>
            <a:r>
              <a:rPr lang="en-US" dirty="0"/>
              <a:t>Correlation between the columns.</a:t>
            </a:r>
            <a:endParaRPr lang="en-IN" dirty="0"/>
          </a:p>
        </p:txBody>
      </p:sp>
      <p:pic>
        <p:nvPicPr>
          <p:cNvPr id="4" name="Picture Placeholder 5">
            <a:extLst>
              <a:ext uri="{FF2B5EF4-FFF2-40B4-BE49-F238E27FC236}">
                <a16:creationId xmlns:a16="http://schemas.microsoft.com/office/drawing/2014/main" xmlns="" id="{43019BEC-84E6-1D2F-35EF-EE2AFCC9C8A6}"/>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rcRect t="6308" b="6308"/>
          <a:stretch>
            <a:fillRect/>
          </a:stretch>
        </p:blipFill>
        <p:spPr>
          <a:xfrm>
            <a:off x="350007" y="1853247"/>
            <a:ext cx="7791419" cy="4360040"/>
          </a:xfrm>
        </p:spPr>
      </p:pic>
      <p:sp>
        <p:nvSpPr>
          <p:cNvPr id="6" name="TextBox 5">
            <a:extLst>
              <a:ext uri="{FF2B5EF4-FFF2-40B4-BE49-F238E27FC236}">
                <a16:creationId xmlns:a16="http://schemas.microsoft.com/office/drawing/2014/main" xmlns="" id="{61CAAAE5-22D7-0C5C-09FC-F43ECD86C239}"/>
              </a:ext>
            </a:extLst>
          </p:cNvPr>
          <p:cNvSpPr txBox="1"/>
          <p:nvPr/>
        </p:nvSpPr>
        <p:spPr>
          <a:xfrm>
            <a:off x="8247355" y="1688971"/>
            <a:ext cx="3770790" cy="4524315"/>
          </a:xfrm>
          <a:prstGeom prst="rect">
            <a:avLst/>
          </a:prstGeom>
          <a:noFill/>
        </p:spPr>
        <p:txBody>
          <a:bodyPr wrap="square">
            <a:spAutoFit/>
          </a:bodyPr>
          <a:lstStyle/>
          <a:p>
            <a:pPr marL="285750" indent="-285750">
              <a:buFont typeface="Arial" panose="020B0604020202020204" pitchFamily="34" charset="0"/>
              <a:buChar char="•"/>
            </a:pPr>
            <a:r>
              <a:rPr lang="en-US" sz="1600" dirty="0"/>
              <a:t>With the help of correlation technique I generated separate bar plots to check the positive and negative correlation details in our dataset.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Positive correlation - A correlation of +1 indicates a perfect positive correlation, meaning that both variables move in the same direction together.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Negative correlation - A correlation of –1 indicates a perfect negative correlation, meaning that as one variable goes up, the other goes down.</a:t>
            </a:r>
            <a:endParaRPr lang="en-IN" sz="1600" dirty="0"/>
          </a:p>
        </p:txBody>
      </p:sp>
    </p:spTree>
    <p:extLst>
      <p:ext uri="{BB962C8B-B14F-4D97-AF65-F5344CB8AC3E}">
        <p14:creationId xmlns:p14="http://schemas.microsoft.com/office/powerpoint/2010/main" xmlns="" val="1419271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E6BED1-E12B-C16C-8202-39A6DCDCCDF7}"/>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xmlns="" id="{D32A2211-FDAF-0C9E-AC5D-ACB814BA07A3}"/>
              </a:ext>
            </a:extLst>
          </p:cNvPr>
          <p:cNvSpPr>
            <a:spLocks noGrp="1"/>
          </p:cNvSpPr>
          <p:nvPr>
            <p:ph idx="1"/>
          </p:nvPr>
        </p:nvSpPr>
        <p:spPr>
          <a:xfrm>
            <a:off x="1103313" y="2052918"/>
            <a:ext cx="4992688" cy="4195481"/>
          </a:xfrm>
        </p:spPr>
        <p:txBody>
          <a:bodyPr/>
          <a:lstStyle/>
          <a:p>
            <a:r>
              <a:rPr lang="en-US" dirty="0">
                <a:latin typeface="+mn-lt"/>
              </a:rPr>
              <a:t>Introduction</a:t>
            </a:r>
          </a:p>
          <a:p>
            <a:r>
              <a:rPr lang="en-US" dirty="0">
                <a:latin typeface="+mn-lt"/>
              </a:rPr>
              <a:t>Problem Statement</a:t>
            </a:r>
          </a:p>
          <a:p>
            <a:r>
              <a:rPr lang="en-US" dirty="0">
                <a:latin typeface="+mn-lt"/>
              </a:rPr>
              <a:t>Objective</a:t>
            </a:r>
          </a:p>
          <a:p>
            <a:r>
              <a:rPr lang="en-US" dirty="0">
                <a:latin typeface="+mn-lt"/>
              </a:rPr>
              <a:t>Exploratory Data Analysis (EDA)</a:t>
            </a:r>
          </a:p>
          <a:p>
            <a:r>
              <a:rPr lang="en-US" dirty="0">
                <a:latin typeface="+mn-lt"/>
              </a:rPr>
              <a:t>Visualization</a:t>
            </a:r>
          </a:p>
          <a:p>
            <a:r>
              <a:rPr lang="en-US" dirty="0">
                <a:latin typeface="+mn-lt"/>
              </a:rPr>
              <a:t>Inference</a:t>
            </a:r>
          </a:p>
          <a:p>
            <a:r>
              <a:rPr lang="en-US" dirty="0">
                <a:latin typeface="+mn-lt"/>
              </a:rPr>
              <a:t>Future Work</a:t>
            </a:r>
          </a:p>
          <a:p>
            <a:endParaRPr lang="en-IN" dirty="0">
              <a:latin typeface="+mn-lt"/>
            </a:endParaRPr>
          </a:p>
        </p:txBody>
      </p:sp>
      <p:pic>
        <p:nvPicPr>
          <p:cNvPr id="4" name="Picture 3">
            <a:extLst>
              <a:ext uri="{FF2B5EF4-FFF2-40B4-BE49-F238E27FC236}">
                <a16:creationId xmlns:a16="http://schemas.microsoft.com/office/drawing/2014/main" xmlns="" id="{BCACC70B-BDBB-064E-02C6-9FDBED90F1AE}"/>
              </a:ext>
            </a:extLst>
          </p:cNvPr>
          <p:cNvPicPr>
            <a:picLocks noChangeAspect="1"/>
          </p:cNvPicPr>
          <p:nvPr/>
        </p:nvPicPr>
        <p:blipFill>
          <a:blip r:embed="rId2"/>
          <a:stretch>
            <a:fillRect/>
          </a:stretch>
        </p:blipFill>
        <p:spPr>
          <a:xfrm>
            <a:off x="6163986" y="1152983"/>
            <a:ext cx="3953699" cy="4696123"/>
          </a:xfrm>
          <a:prstGeom prst="rect">
            <a:avLst/>
          </a:prstGeom>
        </p:spPr>
      </p:pic>
    </p:spTree>
    <p:extLst>
      <p:ext uri="{BB962C8B-B14F-4D97-AF65-F5344CB8AC3E}">
        <p14:creationId xmlns:p14="http://schemas.microsoft.com/office/powerpoint/2010/main" xmlns="" val="4210144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248A00-41C1-4D43-FC99-A128E320439C}"/>
              </a:ext>
            </a:extLst>
          </p:cNvPr>
          <p:cNvSpPr>
            <a:spLocks noGrp="1"/>
          </p:cNvSpPr>
          <p:nvPr>
            <p:ph type="title"/>
          </p:nvPr>
        </p:nvSpPr>
        <p:spPr>
          <a:xfrm>
            <a:off x="512946" y="159755"/>
            <a:ext cx="9404723" cy="1400530"/>
          </a:xfrm>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xmlns="" id="{6EACB5EB-A6F0-FC40-4455-5F2C1EE67FA0}"/>
              </a:ext>
            </a:extLst>
          </p:cNvPr>
          <p:cNvSpPr>
            <a:spLocks noGrp="1"/>
          </p:cNvSpPr>
          <p:nvPr>
            <p:ph idx="1"/>
          </p:nvPr>
        </p:nvSpPr>
        <p:spPr>
          <a:xfrm>
            <a:off x="890248" y="1331259"/>
            <a:ext cx="10162451" cy="4195481"/>
          </a:xfrm>
        </p:spPr>
        <p:txBody>
          <a:bodyPr>
            <a:noAutofit/>
          </a:bodyPr>
          <a:lstStyle/>
          <a:p>
            <a:pPr>
              <a:buFont typeface="Wingdings" panose="05000000000000000000" pitchFamily="2" charset="2"/>
              <a:buChar char="q"/>
            </a:pPr>
            <a:r>
              <a:rPr lang="en-US" sz="1800" dirty="0">
                <a:latin typeface="+mn-lt"/>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latin typeface="+mn-lt"/>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latin typeface="+mn-lt"/>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latin typeface="+mn-lt"/>
            </a:endParaRPr>
          </a:p>
          <a:p>
            <a:endParaRPr lang="en-IN" sz="1800" dirty="0">
              <a:latin typeface="+mn-lt"/>
            </a:endParaRPr>
          </a:p>
        </p:txBody>
      </p:sp>
    </p:spTree>
    <p:extLst>
      <p:ext uri="{BB962C8B-B14F-4D97-AF65-F5344CB8AC3E}">
        <p14:creationId xmlns:p14="http://schemas.microsoft.com/office/powerpoint/2010/main" xmlns="" val="195643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DDB936-70E7-3AD7-3F3B-7FC332DBCD02}"/>
              </a:ext>
            </a:extLst>
          </p:cNvPr>
          <p:cNvSpPr>
            <a:spLocks noGrp="1"/>
          </p:cNvSpPr>
          <p:nvPr>
            <p:ph type="title"/>
          </p:nvPr>
        </p:nvSpPr>
        <p:spPr>
          <a:xfrm>
            <a:off x="382845" y="388483"/>
            <a:ext cx="9404723" cy="1400530"/>
          </a:xfrm>
        </p:spPr>
        <p:txBody>
          <a:bodyPr/>
          <a:lstStyle/>
          <a:p>
            <a:r>
              <a:rPr lang="en-IN" dirty="0"/>
              <a:t>1. Amazon.com</a:t>
            </a:r>
          </a:p>
        </p:txBody>
      </p:sp>
      <p:sp>
        <p:nvSpPr>
          <p:cNvPr id="3" name="Content Placeholder 2">
            <a:extLst>
              <a:ext uri="{FF2B5EF4-FFF2-40B4-BE49-F238E27FC236}">
                <a16:creationId xmlns:a16="http://schemas.microsoft.com/office/drawing/2014/main" xmlns="" id="{2BD98D7D-2424-8307-98CE-46FE72DF3424}"/>
              </a:ext>
            </a:extLst>
          </p:cNvPr>
          <p:cNvSpPr>
            <a:spLocks noGrp="1"/>
          </p:cNvSpPr>
          <p:nvPr>
            <p:ph idx="1"/>
          </p:nvPr>
        </p:nvSpPr>
        <p:spPr>
          <a:xfrm>
            <a:off x="429087" y="1946386"/>
            <a:ext cx="8476624" cy="4195481"/>
          </a:xfrm>
        </p:spPr>
        <p:txBody>
          <a:bodyPr>
            <a:normAutofit fontScale="925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price early during promotion.</a:t>
            </a:r>
          </a:p>
          <a:p>
            <a:pPr marL="0" indent="0">
              <a:lnSpc>
                <a:spcPct val="100000"/>
              </a:lnSpc>
              <a:spcBef>
                <a:spcPts val="0"/>
              </a:spcBef>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endParaRPr lang="en-IN" sz="2000" dirty="0"/>
          </a:p>
          <a:p>
            <a:endParaRPr lang="en-IN" dirty="0"/>
          </a:p>
        </p:txBody>
      </p:sp>
      <p:pic>
        <p:nvPicPr>
          <p:cNvPr id="4" name="Picture 3">
            <a:extLst>
              <a:ext uri="{FF2B5EF4-FFF2-40B4-BE49-F238E27FC236}">
                <a16:creationId xmlns:a16="http://schemas.microsoft.com/office/drawing/2014/main" xmlns="" id="{4A0FE256-1555-9FBA-4729-83C2E43E1EDD}"/>
              </a:ext>
            </a:extLst>
          </p:cNvPr>
          <p:cNvPicPr>
            <a:picLocks noChangeAspect="1"/>
          </p:cNvPicPr>
          <p:nvPr/>
        </p:nvPicPr>
        <p:blipFill>
          <a:blip r:embed="rId2"/>
          <a:stretch>
            <a:fillRect/>
          </a:stretch>
        </p:blipFill>
        <p:spPr>
          <a:xfrm>
            <a:off x="8562513" y="2969065"/>
            <a:ext cx="3200400" cy="1295400"/>
          </a:xfrm>
          <a:prstGeom prst="rect">
            <a:avLst/>
          </a:prstGeom>
        </p:spPr>
      </p:pic>
      <p:sp>
        <p:nvSpPr>
          <p:cNvPr id="6" name="TextBox 5">
            <a:extLst>
              <a:ext uri="{FF2B5EF4-FFF2-40B4-BE49-F238E27FC236}">
                <a16:creationId xmlns:a16="http://schemas.microsoft.com/office/drawing/2014/main" xmlns="" id="{E8818D1B-93C0-0E7A-99FC-17FEF4B6AAB1}"/>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spTree>
    <p:extLst>
      <p:ext uri="{BB962C8B-B14F-4D97-AF65-F5344CB8AC3E}">
        <p14:creationId xmlns:p14="http://schemas.microsoft.com/office/powerpoint/2010/main" xmlns="" val="179604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13177-46C1-A3F3-C90F-3C37E3A643E7}"/>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xmlns="" id="{ED456F9F-E8D9-9070-37FC-FB0991463E2C}"/>
              </a:ext>
            </a:extLst>
          </p:cNvPr>
          <p:cNvSpPr>
            <a:spLocks noGrp="1"/>
          </p:cNvSpPr>
          <p:nvPr>
            <p:ph idx="1"/>
          </p:nvPr>
        </p:nvSpPr>
        <p:spPr>
          <a:xfrm>
            <a:off x="508510" y="1853248"/>
            <a:ext cx="7934154" cy="4195481"/>
          </a:xfrm>
        </p:spPr>
        <p:txBody>
          <a:bodyPr>
            <a:normAutofit fontScale="85000" lnSpcReduction="2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the price early during promotion.</a:t>
            </a:r>
          </a:p>
          <a:p>
            <a:pPr marL="0" indent="0">
              <a:lnSpc>
                <a:spcPct val="100000"/>
              </a:lnSpc>
              <a:spcBef>
                <a:spcPts val="0"/>
              </a:spcBef>
              <a:buNone/>
            </a:pPr>
            <a:r>
              <a:rPr lang="en-US" sz="2000" dirty="0"/>
              <a:t>4. Reduce the delivery time of the products.</a:t>
            </a:r>
          </a:p>
          <a:p>
            <a:pPr marL="0" indent="0">
              <a:lnSpc>
                <a:spcPct val="100000"/>
              </a:lnSpc>
              <a:spcBef>
                <a:spcPts val="0"/>
              </a:spcBef>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p>
          <a:p>
            <a:pPr marL="0" indent="0">
              <a:lnSpc>
                <a:spcPct val="100000"/>
              </a:lnSpc>
              <a:spcBef>
                <a:spcPts val="0"/>
              </a:spcBef>
              <a:buNone/>
            </a:pPr>
            <a:r>
              <a:rPr lang="en-US" sz="2000" dirty="0"/>
              <a:t>6. Wild variety of products to offer.</a:t>
            </a:r>
            <a:endParaRPr lang="en-IN" sz="2000" dirty="0"/>
          </a:p>
          <a:p>
            <a:endParaRPr lang="en-IN" dirty="0"/>
          </a:p>
        </p:txBody>
      </p:sp>
      <p:sp>
        <p:nvSpPr>
          <p:cNvPr id="4" name="TextBox 3">
            <a:extLst>
              <a:ext uri="{FF2B5EF4-FFF2-40B4-BE49-F238E27FC236}">
                <a16:creationId xmlns:a16="http://schemas.microsoft.com/office/drawing/2014/main" xmlns="" id="{DE843AAB-6B3B-CD42-D1B9-ACB285D453F5}"/>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xmlns="" id="{71A08517-68BE-0FF6-8CE9-6183CC798FE9}"/>
              </a:ext>
            </a:extLst>
          </p:cNvPr>
          <p:cNvPicPr>
            <a:picLocks noChangeAspect="1"/>
          </p:cNvPicPr>
          <p:nvPr/>
        </p:nvPicPr>
        <p:blipFill>
          <a:blip r:embed="rId2"/>
          <a:stretch>
            <a:fillRect/>
          </a:stretch>
        </p:blipFill>
        <p:spPr>
          <a:xfrm>
            <a:off x="8781423" y="2923103"/>
            <a:ext cx="2693523" cy="1299823"/>
          </a:xfrm>
          <a:prstGeom prst="rect">
            <a:avLst/>
          </a:prstGeom>
        </p:spPr>
      </p:pic>
    </p:spTree>
    <p:extLst>
      <p:ext uri="{BB962C8B-B14F-4D97-AF65-F5344CB8AC3E}">
        <p14:creationId xmlns:p14="http://schemas.microsoft.com/office/powerpoint/2010/main" xmlns="" val="107051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2ED88-5791-ACE5-2A09-82C9E5485776}"/>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xmlns=""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During promotions, try to give a disturbance free shopping experience to customers.</a:t>
            </a:r>
          </a:p>
          <a:p>
            <a:pPr marL="0" indent="0">
              <a:lnSpc>
                <a:spcPct val="120000"/>
              </a:lnSpc>
              <a:spcBef>
                <a:spcPts val="0"/>
              </a:spcBef>
              <a:buNone/>
            </a:pPr>
            <a:r>
              <a:rPr lang="en-US" sz="2000" dirty="0"/>
              <a:t>2. Try to give the price early during promotions.</a:t>
            </a:r>
          </a:p>
          <a:p>
            <a:pPr marL="0" indent="0">
              <a:lnSpc>
                <a:spcPct val="120000"/>
              </a:lnSpc>
              <a:spcBef>
                <a:spcPts val="0"/>
              </a:spcBef>
              <a:buNone/>
            </a:pPr>
            <a:r>
              <a:rPr lang="en-US" sz="2000" dirty="0"/>
              <a:t>3. Reduce the delivery time of the products during promotions.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 and also a good website.</a:t>
            </a:r>
          </a:p>
          <a:p>
            <a:pPr marL="0" indent="0">
              <a:lnSpc>
                <a:spcPct val="120000"/>
              </a:lnSpc>
              <a:spcBef>
                <a:spcPts val="0"/>
              </a:spcBef>
              <a:buNone/>
            </a:pPr>
            <a:r>
              <a:rPr lang="en-US" sz="2000" dirty="0"/>
              <a:t>2. Availability of several payment options.</a:t>
            </a:r>
          </a:p>
          <a:p>
            <a:pPr marL="0" indent="0">
              <a:lnSpc>
                <a:spcPct val="120000"/>
              </a:lnSpc>
              <a:spcBef>
                <a:spcPts val="0"/>
              </a:spcBef>
              <a:buNone/>
            </a:pPr>
            <a:r>
              <a:rPr lang="en-US" sz="2000" dirty="0"/>
              <a:t>3. Faster products delivery.</a:t>
            </a:r>
          </a:p>
          <a:p>
            <a:pPr marL="0" indent="0">
              <a:lnSpc>
                <a:spcPct val="120000"/>
              </a:lnSpc>
              <a:spcBef>
                <a:spcPts val="0"/>
              </a:spcBef>
              <a:buNone/>
            </a:pPr>
            <a:r>
              <a:rPr lang="en-US" sz="2000" dirty="0"/>
              <a:t>4. Complete information of products available.</a:t>
            </a:r>
          </a:p>
          <a:p>
            <a:pPr marL="0" indent="0">
              <a:lnSpc>
                <a:spcPct val="120000"/>
              </a:lnSpc>
              <a:spcBef>
                <a:spcPts val="0"/>
              </a:spcBef>
              <a:buNone/>
            </a:pPr>
            <a:r>
              <a:rPr lang="en-US" sz="2000" dirty="0"/>
              <a:t>5. Reliable website or app, perceived trustworthiness.</a:t>
            </a:r>
          </a:p>
          <a:p>
            <a:pPr marL="0" indent="0">
              <a:lnSpc>
                <a:spcPct val="120000"/>
              </a:lnSpc>
              <a:spcBef>
                <a:spcPts val="0"/>
              </a:spcBef>
              <a:buNone/>
            </a:pPr>
            <a:r>
              <a:rPr lang="en-US" sz="2000" dirty="0"/>
              <a:t>6. Wild variety of product to offer</a:t>
            </a:r>
            <a:endParaRPr lang="en-IN" sz="2000" dirty="0"/>
          </a:p>
          <a:p>
            <a:endParaRPr lang="en-IN" dirty="0"/>
          </a:p>
        </p:txBody>
      </p:sp>
      <p:sp>
        <p:nvSpPr>
          <p:cNvPr id="6" name="TextBox 5">
            <a:extLst>
              <a:ext uri="{FF2B5EF4-FFF2-40B4-BE49-F238E27FC236}">
                <a16:creationId xmlns:a16="http://schemas.microsoft.com/office/drawing/2014/main" xmlns=""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7" name="Picture 6">
            <a:extLst>
              <a:ext uri="{FF2B5EF4-FFF2-40B4-BE49-F238E27FC236}">
                <a16:creationId xmlns:a16="http://schemas.microsoft.com/office/drawing/2014/main" xmlns="" id="{6660BD54-F786-FC5D-D193-37B38FA4C256}"/>
              </a:ext>
            </a:extLst>
          </p:cNvPr>
          <p:cNvPicPr>
            <a:picLocks noChangeAspect="1"/>
          </p:cNvPicPr>
          <p:nvPr/>
        </p:nvPicPr>
        <p:blipFill>
          <a:blip r:embed="rId2"/>
          <a:stretch>
            <a:fillRect/>
          </a:stretch>
        </p:blipFill>
        <p:spPr>
          <a:xfrm>
            <a:off x="8876420" y="3429000"/>
            <a:ext cx="2667207" cy="963980"/>
          </a:xfrm>
          <a:prstGeom prst="rect">
            <a:avLst/>
          </a:prstGeom>
        </p:spPr>
      </p:pic>
    </p:spTree>
    <p:extLst>
      <p:ext uri="{BB962C8B-B14F-4D97-AF65-F5344CB8AC3E}">
        <p14:creationId xmlns:p14="http://schemas.microsoft.com/office/powerpoint/2010/main" xmlns="" val="716890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2ED88-5791-ACE5-2A09-82C9E5485776}"/>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xmlns="" id="{7ED1C45A-C7F9-3D6C-2FB6-9BC11D18D4FE}"/>
              </a:ext>
            </a:extLst>
          </p:cNvPr>
          <p:cNvSpPr>
            <a:spLocks noGrp="1"/>
          </p:cNvSpPr>
          <p:nvPr>
            <p:ph idx="1"/>
          </p:nvPr>
        </p:nvSpPr>
        <p:spPr>
          <a:xfrm>
            <a:off x="646111" y="1586918"/>
            <a:ext cx="7885330" cy="4195481"/>
          </a:xfrm>
        </p:spPr>
        <p:txBody>
          <a:bodyPr>
            <a:normAutofit fontScale="850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Reduce the delivery time of the products during promotions.</a:t>
            </a:r>
          </a:p>
          <a:p>
            <a:pPr marL="0" indent="0">
              <a:lnSpc>
                <a:spcPct val="100000"/>
              </a:lnSpc>
              <a:spcBef>
                <a:spcPts val="0"/>
              </a:spcBef>
              <a:buNone/>
            </a:pPr>
            <a:r>
              <a:rPr lang="en-US" sz="2000" dirty="0"/>
              <a:t>2. Try to give the price early during promotion.</a:t>
            </a:r>
          </a:p>
          <a:p>
            <a:pPr marL="0" indent="0">
              <a:lnSpc>
                <a:spcPct val="100000"/>
              </a:lnSpc>
              <a:spcBef>
                <a:spcPts val="0"/>
              </a:spcBef>
              <a:buNone/>
            </a:pPr>
            <a:r>
              <a:rPr lang="en-US" sz="2000" dirty="0"/>
              <a:t>3. During promotions, try to give a disturbance free shopping experience to customers.</a:t>
            </a:r>
          </a:p>
          <a:p>
            <a:pPr marL="0" indent="0">
              <a:lnSpc>
                <a:spcPct val="100000"/>
              </a:lnSpc>
              <a:spcBef>
                <a:spcPts val="0"/>
              </a:spcBef>
              <a:buNone/>
            </a:pPr>
            <a:r>
              <a:rPr lang="en-US" sz="2000" dirty="0"/>
              <a:t>4. Late declaration of price and discounts.</a:t>
            </a:r>
          </a:p>
          <a:p>
            <a:pPr marL="0" indent="0">
              <a:lnSpc>
                <a:spcPct val="100000"/>
              </a:lnSpc>
              <a:spcBef>
                <a:spcPts val="0"/>
              </a:spcBef>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 good website.</a:t>
            </a:r>
          </a:p>
          <a:p>
            <a:pPr marL="0" indent="0">
              <a:lnSpc>
                <a:spcPct val="100000"/>
              </a:lnSpc>
              <a:spcBef>
                <a:spcPts val="0"/>
              </a:spcBef>
              <a:buNone/>
            </a:pPr>
            <a:r>
              <a:rPr lang="en-US" sz="2000" dirty="0"/>
              <a:t>2. Quickness to complete a purchase.</a:t>
            </a:r>
          </a:p>
          <a:p>
            <a:pPr marL="0" indent="0">
              <a:lnSpc>
                <a:spcPct val="100000"/>
              </a:lnSpc>
              <a:spcBef>
                <a:spcPts val="0"/>
              </a:spcBef>
              <a:buNone/>
            </a:pPr>
            <a:r>
              <a:rPr lang="en-US" sz="2000" dirty="0"/>
              <a:t>3. About 64% of the customers feel that either web or app is reliable.</a:t>
            </a:r>
          </a:p>
          <a:p>
            <a:pPr marL="0" indent="0">
              <a:lnSpc>
                <a:spcPct val="100000"/>
              </a:lnSpc>
              <a:spcBef>
                <a:spcPts val="0"/>
              </a:spcBef>
              <a:buNone/>
            </a:pPr>
            <a:r>
              <a:rPr lang="en-US" sz="2000" dirty="0"/>
              <a:t>4. Around 20% of the customers believe that Paytm has a wild variety of products on offer.</a:t>
            </a:r>
            <a:endParaRPr lang="en-IN" sz="2000" dirty="0"/>
          </a:p>
        </p:txBody>
      </p:sp>
      <p:sp>
        <p:nvSpPr>
          <p:cNvPr id="6" name="TextBox 5">
            <a:extLst>
              <a:ext uri="{FF2B5EF4-FFF2-40B4-BE49-F238E27FC236}">
                <a16:creationId xmlns:a16="http://schemas.microsoft.com/office/drawing/2014/main" xmlns=""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4" name="Picture 3">
            <a:extLst>
              <a:ext uri="{FF2B5EF4-FFF2-40B4-BE49-F238E27FC236}">
                <a16:creationId xmlns:a16="http://schemas.microsoft.com/office/drawing/2014/main" xmlns="" id="{610D33E4-EBA7-7474-8461-C4F7B7352E95}"/>
              </a:ext>
            </a:extLst>
          </p:cNvPr>
          <p:cNvPicPr>
            <a:picLocks noChangeAspect="1"/>
          </p:cNvPicPr>
          <p:nvPr/>
        </p:nvPicPr>
        <p:blipFill>
          <a:blip r:embed="rId2"/>
          <a:stretch>
            <a:fillRect/>
          </a:stretch>
        </p:blipFill>
        <p:spPr>
          <a:xfrm>
            <a:off x="8873903" y="3495615"/>
            <a:ext cx="2671986" cy="1042568"/>
          </a:xfrm>
          <a:prstGeom prst="rect">
            <a:avLst/>
          </a:prstGeom>
        </p:spPr>
      </p:pic>
    </p:spTree>
    <p:extLst>
      <p:ext uri="{BB962C8B-B14F-4D97-AF65-F5344CB8AC3E}">
        <p14:creationId xmlns:p14="http://schemas.microsoft.com/office/powerpoint/2010/main" xmlns="" val="964610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2ED88-5791-ACE5-2A09-82C9E5485776}"/>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xmlns=""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Reduce the delivery time of the products during promotions.</a:t>
            </a:r>
          </a:p>
          <a:p>
            <a:pPr marL="0" indent="0">
              <a:lnSpc>
                <a:spcPct val="120000"/>
              </a:lnSpc>
              <a:spcBef>
                <a:spcPts val="0"/>
              </a:spcBef>
              <a:buNone/>
            </a:pPr>
            <a:r>
              <a:rPr lang="en-US" sz="2000" dirty="0"/>
              <a:t>2. Try to give the price early during promotion.</a:t>
            </a:r>
          </a:p>
          <a:p>
            <a:pPr marL="0" indent="0">
              <a:lnSpc>
                <a:spcPct val="120000"/>
              </a:lnSpc>
              <a:spcBef>
                <a:spcPts val="0"/>
              </a:spcBef>
              <a:buNone/>
            </a:pPr>
            <a:r>
              <a:rPr lang="en-US" sz="2000" dirty="0"/>
              <a:t>3. During promotions, try to give a disturbance free shopping experience to customers.</a:t>
            </a:r>
          </a:p>
          <a:p>
            <a:pPr marL="0" indent="0">
              <a:lnSpc>
                <a:spcPct val="120000"/>
              </a:lnSpc>
              <a:spcBef>
                <a:spcPts val="0"/>
              </a:spcBef>
              <a:buNone/>
            </a:pPr>
            <a:r>
              <a:rPr lang="en-US" sz="2000" dirty="0"/>
              <a:t>4. Late declaration of price and discounts.</a:t>
            </a:r>
          </a:p>
          <a:p>
            <a:pPr marL="0" indent="0">
              <a:lnSpc>
                <a:spcPct val="120000"/>
              </a:lnSpc>
              <a:spcBef>
                <a:spcPts val="0"/>
              </a:spcBef>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a:t>
            </a:r>
          </a:p>
          <a:p>
            <a:pPr marL="0" indent="0">
              <a:lnSpc>
                <a:spcPct val="120000"/>
              </a:lnSpc>
              <a:spcBef>
                <a:spcPts val="0"/>
              </a:spcBef>
              <a:buNone/>
            </a:pPr>
            <a:r>
              <a:rPr lang="en-US" sz="2000" dirty="0"/>
              <a:t>2. 54% of the customers are happy about the availability of financial information security.</a:t>
            </a:r>
            <a:endParaRPr lang="en-IN" sz="2000" dirty="0"/>
          </a:p>
        </p:txBody>
      </p:sp>
      <p:sp>
        <p:nvSpPr>
          <p:cNvPr id="6" name="TextBox 5">
            <a:extLst>
              <a:ext uri="{FF2B5EF4-FFF2-40B4-BE49-F238E27FC236}">
                <a16:creationId xmlns:a16="http://schemas.microsoft.com/office/drawing/2014/main" xmlns=""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xmlns="" id="{E36FE7A0-BA6A-6E18-BC00-411C50F7717B}"/>
              </a:ext>
            </a:extLst>
          </p:cNvPr>
          <p:cNvPicPr>
            <a:picLocks noChangeAspect="1"/>
          </p:cNvPicPr>
          <p:nvPr/>
        </p:nvPicPr>
        <p:blipFill>
          <a:blip r:embed="rId2"/>
          <a:stretch>
            <a:fillRect/>
          </a:stretch>
        </p:blipFill>
        <p:spPr>
          <a:xfrm>
            <a:off x="8876524" y="3571043"/>
            <a:ext cx="2667000" cy="651076"/>
          </a:xfrm>
          <a:prstGeom prst="rect">
            <a:avLst/>
          </a:prstGeom>
        </p:spPr>
      </p:pic>
    </p:spTree>
    <p:extLst>
      <p:ext uri="{BB962C8B-B14F-4D97-AF65-F5344CB8AC3E}">
        <p14:creationId xmlns:p14="http://schemas.microsoft.com/office/powerpoint/2010/main" xmlns="" val="196760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2ED88-5791-ACE5-2A09-82C9E5485776}"/>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xmlns="" id="{7ED1C45A-C7F9-3D6C-2FB6-9BC11D18D4FE}"/>
              </a:ext>
            </a:extLst>
          </p:cNvPr>
          <p:cNvSpPr>
            <a:spLocks noGrp="1"/>
          </p:cNvSpPr>
          <p:nvPr>
            <p:ph idx="1"/>
          </p:nvPr>
        </p:nvSpPr>
        <p:spPr>
          <a:xfrm>
            <a:off x="646110" y="1586918"/>
            <a:ext cx="9891683" cy="4195481"/>
          </a:xfrm>
        </p:spPr>
        <p:txBody>
          <a:bodyPr>
            <a:normAutofit/>
          </a:bodyPr>
          <a:lstStyle/>
          <a:p>
            <a:pPr marL="457200" indent="-457200">
              <a:buFont typeface="+mj-lt"/>
              <a:buAutoNum type="arabicPeriod"/>
            </a:pPr>
            <a:r>
              <a:rPr lang="en-US" dirty="0">
                <a:latin typeface="+mn-lt"/>
              </a:rPr>
              <a:t>I will need to perform some preprocessing on the data for example using the scaling techniques</a:t>
            </a:r>
          </a:p>
          <a:p>
            <a:pPr marL="457200" indent="-457200">
              <a:buFont typeface="+mj-lt"/>
              <a:buAutoNum type="arabicPeriod"/>
            </a:pPr>
            <a:r>
              <a:rPr lang="en-US" dirty="0">
                <a:latin typeface="+mn-lt"/>
              </a:rPr>
              <a:t>Since I have mostly categorical data present in the dataset I am not going to worry about removing outliers or skewness</a:t>
            </a:r>
          </a:p>
          <a:p>
            <a:pPr marL="457200" indent="-457200">
              <a:buFont typeface="+mj-lt"/>
              <a:buAutoNum type="arabicPeriod"/>
            </a:pPr>
            <a:r>
              <a:rPr lang="en-US" dirty="0">
                <a:latin typeface="+mn-lt"/>
              </a:rPr>
              <a:t>Need to build some unsupervised machine learning models</a:t>
            </a:r>
          </a:p>
          <a:p>
            <a:pPr marL="457200" indent="-457200">
              <a:buFont typeface="+mj-lt"/>
              <a:buAutoNum type="arabicPeriod"/>
            </a:pPr>
            <a:r>
              <a:rPr lang="en-US" dirty="0">
                <a:latin typeface="+mn-lt"/>
              </a:rPr>
              <a:t>Will have to verify the clustering or association algorithm details that can be used on the dataset</a:t>
            </a:r>
          </a:p>
          <a:p>
            <a:pPr marL="457200" indent="-457200">
              <a:buFont typeface="+mj-lt"/>
              <a:buAutoNum type="arabicPeriod"/>
            </a:pPr>
            <a:r>
              <a:rPr lang="en-US" dirty="0">
                <a:latin typeface="+mn-lt"/>
              </a:rPr>
              <a:t>Some algorithms that I intend to work upon are k-means clustering, k-nearest neighbors for unsupervised machine learning, hierarchal clustering, apriori algorithm and neural networks.</a:t>
            </a:r>
            <a:endParaRPr lang="en-IN" dirty="0">
              <a:latin typeface="+mn-lt"/>
            </a:endParaRPr>
          </a:p>
        </p:txBody>
      </p:sp>
    </p:spTree>
    <p:extLst>
      <p:ext uri="{BB962C8B-B14F-4D97-AF65-F5344CB8AC3E}">
        <p14:creationId xmlns:p14="http://schemas.microsoft.com/office/powerpoint/2010/main" xmlns="" val="111843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523D218D-D231-FD27-DC9F-A2F5435F2554}"/>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428506" y="1466712"/>
            <a:ext cx="8545340" cy="41957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6433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F3CCE4-FC7C-3950-C54F-E124A1A0F92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xmlns="" id="{6CF49FDB-4C39-A566-1F9E-ECA39EFAE890}"/>
              </a:ext>
            </a:extLst>
          </p:cNvPr>
          <p:cNvSpPr>
            <a:spLocks noGrp="1"/>
          </p:cNvSpPr>
          <p:nvPr>
            <p:ph idx="1"/>
          </p:nvPr>
        </p:nvSpPr>
        <p:spPr/>
        <p:txBody>
          <a:bodyPr>
            <a:normAutofit/>
          </a:bodyPr>
          <a:lstStyle/>
          <a:p>
            <a:r>
              <a:rPr lang="en-US" dirty="0">
                <a:latin typeface="+mn-lt"/>
              </a:rPr>
              <a:t>What is Customer Retention and do we really need it?</a:t>
            </a:r>
          </a:p>
          <a:p>
            <a:pPr marL="0" indent="0">
              <a:buNone/>
            </a:pPr>
            <a:endParaRPr lang="en-US" dirty="0">
              <a:latin typeface="+mn-lt"/>
            </a:endParaRPr>
          </a:p>
          <a:p>
            <a:pPr marL="301752" lvl="1" indent="0">
              <a:buNone/>
            </a:pPr>
            <a:r>
              <a:rPr lang="en-US" sz="2000" dirty="0">
                <a:latin typeface="+mn-lt"/>
              </a:rPr>
              <a:t>“Customer retention refers to company’s ability to turn customers into repeat buyers and prevent them from switching to a competitor”</a:t>
            </a:r>
          </a:p>
          <a:p>
            <a:pPr marL="301752" lvl="1" indent="0">
              <a:buNone/>
            </a:pPr>
            <a:r>
              <a:rPr lang="en-US" sz="2000" dirty="0">
                <a:latin typeface="+mn-lt"/>
              </a:rPr>
              <a:t>In other words customer retention means – </a:t>
            </a:r>
            <a:r>
              <a:rPr lang="en-US" sz="2000" b="1" dirty="0">
                <a:latin typeface="+mn-lt"/>
              </a:rPr>
              <a:t>“To maintain the existing customers”</a:t>
            </a:r>
          </a:p>
          <a:p>
            <a:pPr marL="0" indent="0">
              <a:buNone/>
            </a:pPr>
            <a:endParaRPr lang="en-US" dirty="0">
              <a:latin typeface="+mn-lt"/>
            </a:endParaRPr>
          </a:p>
          <a:p>
            <a:r>
              <a:rPr lang="en-US" dirty="0">
                <a:latin typeface="+mn-lt"/>
              </a:rPr>
              <a:t>This happens only if there exists a positive relation between the company and the customer.</a:t>
            </a:r>
          </a:p>
          <a:p>
            <a:pPr marL="0" indent="0">
              <a:buNone/>
            </a:pPr>
            <a:endParaRPr lang="en-US" dirty="0">
              <a:latin typeface="+mn-lt"/>
            </a:endParaRPr>
          </a:p>
          <a:p>
            <a:endParaRPr lang="en-IN" dirty="0">
              <a:latin typeface="+mn-lt"/>
            </a:endParaRPr>
          </a:p>
        </p:txBody>
      </p:sp>
    </p:spTree>
    <p:extLst>
      <p:ext uri="{BB962C8B-B14F-4D97-AF65-F5344CB8AC3E}">
        <p14:creationId xmlns:p14="http://schemas.microsoft.com/office/powerpoint/2010/main" xmlns="" val="54929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D8F6FB-4798-DC3B-89FE-0B9AC2DEB512}"/>
              </a:ext>
            </a:extLst>
          </p:cNvPr>
          <p:cNvSpPr>
            <a:spLocks noGrp="1"/>
          </p:cNvSpPr>
          <p:nvPr>
            <p:ph type="title"/>
          </p:nvPr>
        </p:nvSpPr>
        <p:spPr>
          <a:xfrm>
            <a:off x="646111" y="452718"/>
            <a:ext cx="10202402" cy="1400530"/>
          </a:xfrm>
        </p:spPr>
        <p:txBody>
          <a:bodyPr/>
          <a:lstStyle/>
          <a:p>
            <a:r>
              <a:rPr lang="en-US" sz="4400" cap="none" dirty="0">
                <a:ea typeface="Cambria" panose="02040503050406030204" pitchFamily="18" charset="0"/>
              </a:rPr>
              <a:t>What are the benefits of Customer Retention ?</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xmlns="" id="{27593869-8014-AE91-E4A3-2B3DCB9F1658}"/>
              </a:ext>
            </a:extLst>
          </p:cNvPr>
          <p:cNvSpPr>
            <a:spLocks noGrp="1"/>
          </p:cNvSpPr>
          <p:nvPr>
            <p:ph idx="1"/>
          </p:nvPr>
        </p:nvSpPr>
        <p:spPr/>
        <p:txBody>
          <a:bodyPr/>
          <a:lstStyle/>
          <a:p>
            <a:pPr marL="0" indent="0">
              <a:buNone/>
            </a:pPr>
            <a:endParaRPr lang="en-US" dirty="0">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mn-lt"/>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mn-lt"/>
                <a:ea typeface="Cambria" panose="02040503050406030204" pitchFamily="18" charset="0"/>
              </a:rPr>
              <a:t>It’s more expensive to acquire a new customer than to retain an old one.</a:t>
            </a:r>
          </a:p>
          <a:p>
            <a:pPr lvl="1"/>
            <a:endParaRPr lang="en-US" sz="2000"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xmlns="" val="164639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867D82-5010-D4C2-31A7-E44C3A4E0EB1}"/>
              </a:ext>
            </a:extLst>
          </p:cNvPr>
          <p:cNvSpPr>
            <a:spLocks noGrp="1"/>
          </p:cNvSpPr>
          <p:nvPr>
            <p:ph type="title"/>
          </p:nvPr>
        </p:nvSpPr>
        <p:spPr>
          <a:xfrm>
            <a:off x="965707" y="452718"/>
            <a:ext cx="9767396" cy="1400530"/>
          </a:xfrm>
        </p:spPr>
        <p:txBody>
          <a:bodyPr/>
          <a:lstStyle/>
          <a:p>
            <a:r>
              <a:rPr lang="en-US" sz="4400" cap="none" dirty="0">
                <a:ea typeface="Cambria" panose="02040503050406030204" pitchFamily="18" charset="0"/>
              </a:rPr>
              <a:t>Tips for Succeeding at Customer Retention.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xmlns="" id="{D2B1974A-0E1F-6D6F-8EF5-00FFD4C932F0}"/>
              </a:ext>
            </a:extLst>
          </p:cNvPr>
          <p:cNvSpPr>
            <a:spLocks noGrp="1"/>
          </p:cNvSpPr>
          <p:nvPr>
            <p:ph idx="1"/>
          </p:nvPr>
        </p:nvSpPr>
        <p:spPr/>
        <p:txBody>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mn-lt"/>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mn-lt"/>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mn-lt"/>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mn-lt"/>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mn-lt"/>
                <a:ea typeface="Cambria" panose="02040503050406030204" pitchFamily="18" charset="0"/>
              </a:rPr>
              <a:t>Keep asking, listening analyzing and improving</a:t>
            </a:r>
            <a:endParaRPr lang="en-IN" sz="2000" cap="none"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xmlns="" val="386313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5DB736-4E17-6BD7-475F-33155DF7AB27}"/>
              </a:ext>
            </a:extLst>
          </p:cNvPr>
          <p:cNvSpPr>
            <a:spLocks noGrp="1"/>
          </p:cNvSpPr>
          <p:nvPr>
            <p:ph type="title"/>
          </p:nvPr>
        </p:nvSpPr>
        <p:spPr/>
        <p:txBody>
          <a:bodyPr/>
          <a:lstStyle/>
          <a:p>
            <a:r>
              <a:rPr lang="en-US" sz="4400" cap="none" dirty="0">
                <a:ea typeface="Cambria" panose="02040503050406030204" pitchFamily="18" charset="0"/>
              </a:rPr>
              <a:t>Motivation for the Problem Undertaken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xmlns="" id="{9FCC2100-2A2F-2609-A078-19CBBEE17525}"/>
              </a:ext>
            </a:extLst>
          </p:cNvPr>
          <p:cNvSpPr>
            <a:spLocks noGrp="1"/>
          </p:cNvSpPr>
          <p:nvPr>
            <p:ph idx="1"/>
          </p:nvPr>
        </p:nvSpPr>
        <p:spPr/>
        <p:txBody>
          <a:bodyPr>
            <a:normAutofit lnSpcReduction="10000"/>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mn-lt"/>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mn-lt"/>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mn-lt"/>
                <a:ea typeface="Cambria" panose="02040503050406030204" pitchFamily="18" charset="0"/>
              </a:rPr>
              <a:t>Furthermore in the emerging world of Customer Success, retention is a major objective.</a:t>
            </a:r>
          </a:p>
          <a:p>
            <a:endParaRPr lang="en-IN" dirty="0">
              <a:latin typeface="+mn-lt"/>
            </a:endParaRPr>
          </a:p>
        </p:txBody>
      </p:sp>
    </p:spTree>
    <p:extLst>
      <p:ext uri="{BB962C8B-B14F-4D97-AF65-F5344CB8AC3E}">
        <p14:creationId xmlns:p14="http://schemas.microsoft.com/office/powerpoint/2010/main" xmlns="" val="304537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AEEE2-2D87-C3D3-AE86-70228EB9B618}"/>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xmlns="" id="{9AE9B393-87FD-93FD-5A33-EABC5A26DA48}"/>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sz="2000" dirty="0">
                <a:latin typeface="+mn-lt"/>
              </a:rPr>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latin typeface="+mn-lt"/>
              </a:rPr>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latin typeface="+mn-lt"/>
              </a:rPr>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latin typeface="+mn-lt"/>
              </a:rPr>
              <a:t>The research furthermore investigated the factors that influence the online customers repeat purchase intention.</a:t>
            </a:r>
          </a:p>
          <a:p>
            <a:pPr>
              <a:buFont typeface="Wingdings" panose="05000000000000000000" pitchFamily="2" charset="2"/>
              <a:buChar char="Ø"/>
            </a:pPr>
            <a:r>
              <a:rPr lang="en-US" sz="2000" dirty="0">
                <a:latin typeface="+mn-lt"/>
              </a:rPr>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latin typeface="+mn-lt"/>
              </a:rPr>
              <a:t>The data is collected from the Indian online shoppers. Results indicate the e-retail success factors, which are very much critical for customer satisfaction.</a:t>
            </a:r>
          </a:p>
          <a:p>
            <a:endParaRPr lang="en-IN" dirty="0">
              <a:latin typeface="+mn-lt"/>
            </a:endParaRPr>
          </a:p>
        </p:txBody>
      </p:sp>
    </p:spTree>
    <p:extLst>
      <p:ext uri="{BB962C8B-B14F-4D97-AF65-F5344CB8AC3E}">
        <p14:creationId xmlns:p14="http://schemas.microsoft.com/office/powerpoint/2010/main" xmlns="" val="173498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C5D4BB-344B-E3B5-809E-B1BBE4731C64}"/>
              </a:ext>
            </a:extLst>
          </p:cNvPr>
          <p:cNvSpPr>
            <a:spLocks noGrp="1"/>
          </p:cNvSpPr>
          <p:nvPr>
            <p:ph type="title"/>
          </p:nvPr>
        </p:nvSpPr>
        <p:spPr>
          <a:xfrm>
            <a:off x="646111" y="452718"/>
            <a:ext cx="9767396" cy="1400530"/>
          </a:xfrm>
        </p:spPr>
        <p:txBody>
          <a:bodyPr/>
          <a:lstStyle/>
          <a:p>
            <a:pPr marL="457200" indent="-457200">
              <a:buFont typeface="Arial" panose="020B0604020202020204" pitchFamily="34" charset="0"/>
              <a:buChar char="•"/>
            </a:pPr>
            <a:r>
              <a:rPr lang="en-US" sz="2800" b="1" dirty="0"/>
              <a:t>The problem statement can be represented in the form of below use case diagram as well.</a:t>
            </a:r>
            <a:r>
              <a:rPr lang="en-IN" sz="2800" b="1" dirty="0"/>
              <a:t/>
            </a:r>
            <a:br>
              <a:rPr lang="en-IN" sz="2800" b="1" dirty="0"/>
            </a:br>
            <a:endParaRPr lang="en-IN" sz="2800" dirty="0"/>
          </a:p>
        </p:txBody>
      </p:sp>
      <p:pic>
        <p:nvPicPr>
          <p:cNvPr id="4" name="Content Placeholder 3">
            <a:extLst>
              <a:ext uri="{FF2B5EF4-FFF2-40B4-BE49-F238E27FC236}">
                <a16:creationId xmlns:a16="http://schemas.microsoft.com/office/drawing/2014/main" xmlns="" id="{FA87E7AD-EFF2-3D9B-BE03-A8A42C56D5AC}"/>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475111" y="1730425"/>
            <a:ext cx="8343592" cy="4890837"/>
          </a:xfrm>
          <a:prstGeom prst="rect">
            <a:avLst/>
          </a:prstGeom>
        </p:spPr>
      </p:pic>
    </p:spTree>
    <p:extLst>
      <p:ext uri="{BB962C8B-B14F-4D97-AF65-F5344CB8AC3E}">
        <p14:creationId xmlns:p14="http://schemas.microsoft.com/office/powerpoint/2010/main" xmlns="" val="2459930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6BE5F-A60C-7AE5-CA03-285A72AEE46D}"/>
              </a:ext>
            </a:extLst>
          </p:cNvPr>
          <p:cNvSpPr>
            <a:spLocks noGrp="1"/>
          </p:cNvSpPr>
          <p:nvPr>
            <p:ph type="title"/>
          </p:nvPr>
        </p:nvSpPr>
        <p:spPr/>
        <p:txBody>
          <a:bodyPr/>
          <a:lstStyle/>
          <a:p>
            <a:r>
              <a:rPr lang="en-IN" sz="4400" dirty="0"/>
              <a:t>Objective</a:t>
            </a:r>
            <a:endParaRPr lang="en-IN" dirty="0"/>
          </a:p>
        </p:txBody>
      </p:sp>
      <p:sp>
        <p:nvSpPr>
          <p:cNvPr id="3" name="Content Placeholder 2">
            <a:extLst>
              <a:ext uri="{FF2B5EF4-FFF2-40B4-BE49-F238E27FC236}">
                <a16:creationId xmlns:a16="http://schemas.microsoft.com/office/drawing/2014/main" xmlns="" id="{39F8648E-D038-B46B-9CAE-882052A46D90}"/>
              </a:ext>
            </a:extLst>
          </p:cNvPr>
          <p:cNvSpPr>
            <a:spLocks noGrp="1"/>
          </p:cNvSpPr>
          <p:nvPr>
            <p:ph idx="1"/>
          </p:nvPr>
        </p:nvSpPr>
        <p:spPr/>
        <p:txBody>
          <a:bodyPr/>
          <a:lstStyle/>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Using the model I was tasked with determining which features were most influential in loss of valuable customer and then making a plan for how the company could use this information to increase customer retention.</a:t>
            </a:r>
          </a:p>
          <a:p>
            <a:endParaRPr lang="en-IN" dirty="0">
              <a:latin typeface="+mn-lt"/>
            </a:endParaRPr>
          </a:p>
          <a:p>
            <a:endParaRPr lang="en-IN" dirty="0">
              <a:latin typeface="+mn-lt"/>
            </a:endParaRPr>
          </a:p>
        </p:txBody>
      </p:sp>
    </p:spTree>
    <p:extLst>
      <p:ext uri="{BB962C8B-B14F-4D97-AF65-F5344CB8AC3E}">
        <p14:creationId xmlns:p14="http://schemas.microsoft.com/office/powerpoint/2010/main" xmlns="" val="22865499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155</TotalTime>
  <Words>1840</Words>
  <Application>Microsoft Office PowerPoint</Application>
  <PresentationFormat>Custom</PresentationFormat>
  <Paragraphs>210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Ion</vt:lpstr>
      <vt:lpstr>Customer Retention Case Study Presentation</vt:lpstr>
      <vt:lpstr>Agenda</vt:lpstr>
      <vt:lpstr>Introduction</vt:lpstr>
      <vt:lpstr>What are the benefits of Customer Retention ? </vt:lpstr>
      <vt:lpstr>Tips for Succeeding at Customer Retention. </vt:lpstr>
      <vt:lpstr>Motivation for the Problem Undertaken </vt:lpstr>
      <vt:lpstr>Problem Statement.</vt:lpstr>
      <vt:lpstr>The problem statement can be represented in the form of below use case diagram as well. </vt:lpstr>
      <vt:lpstr>Objective</vt:lpstr>
      <vt:lpstr>Exploratory Data Analysis (EDA)</vt:lpstr>
      <vt:lpstr>Slide 11</vt:lpstr>
      <vt:lpstr>Dataset Description</vt:lpstr>
      <vt:lpstr>Visualization</vt:lpstr>
      <vt:lpstr>Univariate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SURAJ SONI</dc:creator>
  <cp:lastModifiedBy>Lenovo</cp:lastModifiedBy>
  <cp:revision>5</cp:revision>
  <dcterms:created xsi:type="dcterms:W3CDTF">2022-08-15T06:10:25Z</dcterms:created>
  <dcterms:modified xsi:type="dcterms:W3CDTF">2022-09-26T18:32:43Z</dcterms:modified>
</cp:coreProperties>
</file>